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9" r:id="rId5"/>
    <p:sldId id="258" r:id="rId6"/>
    <p:sldId id="271" r:id="rId7"/>
    <p:sldId id="27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F8414-05D3-4339-9A72-A3D34D089810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22435-0D23-430D-A5A8-354A24A31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4ECD2-4231-4FEF-B555-F5EC41470F44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8D8BB-188F-4D58-BBA6-381FEBC16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70C55-4CC4-4F91-8CBA-98EBD140E87C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B4788-8AA3-4C60-A977-12F921E00C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9A5BF-F0AE-422C-8ED2-E113708828A3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15DEA-19FA-45B2-A24E-357114C1A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58E38-E732-4251-ABB3-D7D207FEB680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D062F-4A9E-47C4-9D6D-A63DF7E76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D3633-805E-4E27-B2BC-03D0CB8D52BE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ED0DA-60A2-469E-A9D2-6AB067EF2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2C742-5D97-43F0-9986-78C40E2986F0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7C52C-FA1C-42B2-9B7F-A722EF9B5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E549-B586-4F3A-9062-9B4C2ED49D4E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EE0D2-C1FC-4BE9-A985-51FCD7AD4A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08AA1-DCE1-45B3-AE7A-7D73BD27B28B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5A830-80C0-4AC3-9025-7C04A2B04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9222E-2E5C-491E-A3AA-DEF357AEAF5A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4CF97-DCDC-4EE7-B424-C7D309236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68509-F697-4432-A9F8-5EED482C5083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217F2-5366-4FCE-8090-BE8729FCF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A2B2B-5C64-4220-A351-DC72DBA11F8D}" type="datetimeFigureOut">
              <a:rPr lang="en-US"/>
              <a:pPr>
                <a:defRPr/>
              </a:pPr>
              <a:t>1/31/2011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F5594B-627B-4982-A4B9-B66358931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457200"/>
            <a:ext cx="6019800" cy="6127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36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Arc 3"/>
          <p:cNvSpPr/>
          <p:nvPr/>
        </p:nvSpPr>
        <p:spPr>
          <a:xfrm rot="10800000">
            <a:off x="5943600" y="-914400"/>
            <a:ext cx="2971800" cy="1981200"/>
          </a:xfrm>
          <a:prstGeom prst="arc">
            <a:avLst>
              <a:gd name="adj1" fmla="val 11198014"/>
              <a:gd name="adj2" fmla="val 16242570"/>
            </a:avLst>
          </a:prstGeom>
          <a:ln w="63500" cmpd="dbl">
            <a:solidFill>
              <a:srgbClr val="C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1066800"/>
            <a:ext cx="1905000" cy="0"/>
          </a:xfrm>
          <a:prstGeom prst="line">
            <a:avLst/>
          </a:prstGeom>
          <a:ln w="635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3733800" y="914400"/>
            <a:ext cx="1676400" cy="3048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i="1" dirty="0">
                <a:solidFill>
                  <a:srgbClr val="C00000"/>
                </a:solidFill>
                <a:latin typeface="+mn-lt"/>
                <a:ea typeface="Tahoma" pitchFamily="34" charset="0"/>
                <a:cs typeface="Tahoma" pitchFamily="34" charset="0"/>
              </a:rPr>
              <a:t>BEYOND </a:t>
            </a:r>
            <a:r>
              <a:rPr lang="en-US" b="1" i="1">
                <a:solidFill>
                  <a:srgbClr val="C00000"/>
                </a:solidFill>
                <a:latin typeface="+mn-lt"/>
                <a:ea typeface="Tahoma" pitchFamily="34" charset="0"/>
                <a:cs typeface="Tahoma" pitchFamily="34" charset="0"/>
              </a:rPr>
              <a:t>MACH </a:t>
            </a:r>
            <a:r>
              <a:rPr lang="en-US" b="1" i="1" smtClean="0">
                <a:solidFill>
                  <a:srgbClr val="C00000"/>
                </a:solidFill>
                <a:latin typeface="+mn-lt"/>
                <a:ea typeface="Tahoma" pitchFamily="34" charset="0"/>
                <a:cs typeface="Tahoma" pitchFamily="34" charset="0"/>
              </a:rPr>
              <a:t>3</a:t>
            </a:r>
            <a:endParaRPr lang="en-US" b="1" i="1" dirty="0">
              <a:solidFill>
                <a:srgbClr val="C00000"/>
              </a:solidFill>
              <a:latin typeface="+mn-lt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5410200" y="1066800"/>
            <a:ext cx="2006600" cy="0"/>
          </a:xfrm>
          <a:prstGeom prst="line">
            <a:avLst/>
          </a:prstGeom>
          <a:ln w="635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5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90600" y="1447800"/>
            <a:ext cx="7391400" cy="1219200"/>
          </a:xfrm>
          <a:prstGeom prst="rect">
            <a:avLst/>
          </a:prstGeom>
          <a:noFill/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>
                <a:latin typeface="+mj-lt"/>
                <a:ea typeface="+mj-ea"/>
                <a:cs typeface="+mj-cs"/>
              </a:rPr>
              <a:t>US Hypersonics Industry Team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4000" dirty="0">
                <a:latin typeface="+mj-lt"/>
                <a:ea typeface="+mj-ea"/>
                <a:cs typeface="+mj-cs"/>
              </a:rPr>
              <a:t>Call to Action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667000"/>
            <a:ext cx="7543800" cy="36576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000" b="1" dirty="0" smtClean="0">
                <a:solidFill>
                  <a:srgbClr val="0070C0"/>
                </a:solidFill>
              </a:rPr>
              <a:t>by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eaLnBrk="1" hangingPunct="1"/>
            <a:r>
              <a:rPr lang="en-US" sz="2000" b="1" dirty="0" smtClean="0">
                <a:solidFill>
                  <a:srgbClr val="0070C0"/>
                </a:solidFill>
              </a:rPr>
              <a:t>Leon McKinney</a:t>
            </a:r>
          </a:p>
          <a:p>
            <a:pPr eaLnBrk="1" hangingPunct="1"/>
            <a:r>
              <a:rPr lang="en-US" sz="2000" b="1" dirty="0" smtClean="0">
                <a:solidFill>
                  <a:srgbClr val="0070C0"/>
                </a:solidFill>
              </a:rPr>
              <a:t>HIT Executive Director</a:t>
            </a:r>
          </a:p>
          <a:p>
            <a:pPr eaLnBrk="1" hangingPunct="1"/>
            <a:r>
              <a:rPr lang="en-US" sz="2000" b="1" dirty="0" smtClean="0">
                <a:solidFill>
                  <a:srgbClr val="0070C0"/>
                </a:solidFill>
              </a:rPr>
              <a:t>31 January 2011</a:t>
            </a:r>
            <a:endParaRPr lang="en-US" sz="2000" b="1" dirty="0" smtClean="0">
              <a:solidFill>
                <a:srgbClr val="0070C0"/>
              </a:solidFill>
            </a:endParaRPr>
          </a:p>
        </p:txBody>
      </p:sp>
      <p:sp>
        <p:nvSpPr>
          <p:cNvPr id="2058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371600" y="6248400"/>
            <a:ext cx="64008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chemeClr val="tx1"/>
                </a:solidFill>
              </a:rPr>
              <a:t>Tel: (314) 514-1352 / E-mail: leonmck@mckinneyassociates.com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  <p:bldP spid="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2362200" cy="22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12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3075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676400" y="457200"/>
            <a:ext cx="7467600" cy="533400"/>
          </a:xfrm>
          <a:prstGeom prst="rect">
            <a:avLst/>
          </a:prstGeom>
          <a:noFill/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What is the US </a:t>
            </a:r>
            <a:r>
              <a:rPr lang="en-US" sz="3200" dirty="0" err="1">
                <a:latin typeface="+mn-lt"/>
                <a:cs typeface="+mn-cs"/>
              </a:rPr>
              <a:t>Hypersonics</a:t>
            </a:r>
            <a:r>
              <a:rPr lang="en-US" sz="3200" dirty="0">
                <a:latin typeface="+mn-lt"/>
                <a:cs typeface="+mn-cs"/>
              </a:rPr>
              <a:t> Industry Team?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307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371600" y="6248400"/>
            <a:ext cx="64008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chemeClr val="tx1"/>
                </a:solidFill>
              </a:rPr>
              <a:t>Tel: (314) 514-1352 / E-mail: leonmck@mckinneyassociates.com</a:t>
            </a:r>
          </a:p>
        </p:txBody>
      </p:sp>
      <p:sp>
        <p:nvSpPr>
          <p:cNvPr id="3078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1775" indent="-231775"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The Hypersonics Industry Team (HIT) was established in January 2009 as a result of discussions in Fall 2008 with Congressional staff and Members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Industry was encouraged to form an organization to complement the DoD Joint Technology Office on Hypersonics (JTOH)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The HIT will act as a conduit for dialogue between the federal government and the hypersonics segment of the aerospace industry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The HIT will provide informational briefings to federal government officials in the executive branch agencies and the Congress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The HIT is NOT a lobbying organization</a:t>
            </a:r>
          </a:p>
          <a:p>
            <a:pPr marL="231775" indent="-231775">
              <a:buFont typeface="Wingdings" pitchFamily="2" charset="2"/>
              <a:buChar char="§"/>
            </a:pPr>
            <a:r>
              <a:rPr lang="en-US">
                <a:latin typeface="Calibri" pitchFamily="34" charset="0"/>
              </a:rPr>
              <a:t>The current members of the HIT are :</a:t>
            </a:r>
          </a:p>
          <a:p>
            <a:pPr lvl="1">
              <a:spcBef>
                <a:spcPct val="20000"/>
              </a:spcBef>
            </a:pPr>
            <a:r>
              <a:rPr lang="en-US" sz="1600" b="1">
                <a:latin typeface="Calibri" pitchFamily="34" charset="0"/>
              </a:rPr>
              <a:t>Aerojet		Pratt &amp; Whitney Rocketdyne</a:t>
            </a:r>
          </a:p>
          <a:p>
            <a:pPr lvl="1">
              <a:spcBef>
                <a:spcPct val="20000"/>
              </a:spcBef>
            </a:pPr>
            <a:r>
              <a:rPr lang="en-US" sz="1600" b="1">
                <a:latin typeface="Calibri" pitchFamily="34" charset="0"/>
              </a:rPr>
              <a:t>Astrox		Raytheon</a:t>
            </a:r>
          </a:p>
          <a:p>
            <a:pPr lvl="1">
              <a:spcBef>
                <a:spcPct val="20000"/>
              </a:spcBef>
            </a:pPr>
            <a:r>
              <a:rPr lang="en-US" sz="1600" b="1">
                <a:latin typeface="Calibri" pitchFamily="34" charset="0"/>
              </a:rPr>
              <a:t>Boeing		Rolls-Royce</a:t>
            </a:r>
          </a:p>
          <a:p>
            <a:pPr lvl="1">
              <a:spcBef>
                <a:spcPct val="20000"/>
              </a:spcBef>
            </a:pPr>
            <a:r>
              <a:rPr lang="en-US" sz="1600" b="1">
                <a:latin typeface="Calibri" pitchFamily="34" charset="0"/>
              </a:rPr>
              <a:t>Lockheed Martin	Universal Technology Corporation</a:t>
            </a:r>
          </a:p>
          <a:p>
            <a:pPr lvl="1">
              <a:spcBef>
                <a:spcPct val="20000"/>
              </a:spcBef>
            </a:pPr>
            <a:r>
              <a:rPr lang="en-US" sz="1600" b="1">
                <a:latin typeface="Calibri" pitchFamily="34" charset="0"/>
              </a:rPr>
              <a:t>McKinney Associates	University of Maryland</a:t>
            </a:r>
          </a:p>
          <a:p>
            <a:pPr lvl="1">
              <a:spcBef>
                <a:spcPct val="20000"/>
              </a:spcBef>
              <a:buFont typeface="Arial" charset="0"/>
              <a:buNone/>
            </a:pPr>
            <a:r>
              <a:rPr lang="en-US" sz="1600" b="1">
                <a:latin typeface="Calibri" pitchFamily="34" charset="0"/>
              </a:rPr>
              <a:t>Northrop-Grumman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2362200" cy="22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12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4099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371600" y="6248400"/>
            <a:ext cx="64008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chemeClr val="tx1"/>
                </a:solidFill>
              </a:rPr>
              <a:t>Tel: (314) 514-1352 / E-mail: leonmck@mckinneyassociates.com</a:t>
            </a:r>
          </a:p>
        </p:txBody>
      </p:sp>
      <p:sp>
        <p:nvSpPr>
          <p:cNvPr id="4101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38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057400" lvl="4" indent="-228600">
              <a:buFont typeface="Wingdings" pitchFamily="2" charset="2"/>
              <a:buChar char="§"/>
            </a:pPr>
            <a:endParaRPr lang="en-US" sz="2400">
              <a:latin typeface="Calibri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752600" y="457200"/>
            <a:ext cx="7162800" cy="609600"/>
          </a:xfrm>
          <a:prstGeom prst="rect">
            <a:avLst/>
          </a:prstGeom>
          <a:noFill/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j-lt"/>
                <a:ea typeface="+mj-ea"/>
                <a:cs typeface="+mj-cs"/>
              </a:rPr>
              <a:t>What are HIT’s Goals?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524000" y="1981200"/>
            <a:ext cx="6019800" cy="236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231775" lvl="5" indent="-231775">
              <a:buFont typeface="Wingdings" pitchFamily="2" charset="2"/>
              <a:buChar char="§"/>
              <a:defRPr/>
            </a:pPr>
            <a:r>
              <a:rPr lang="en-US" sz="1900" b="1" dirty="0">
                <a:solidFill>
                  <a:srgbClr val="FF0000"/>
                </a:solidFill>
                <a:latin typeface="+mn-lt"/>
              </a:rPr>
              <a:t>Ensure Key National Security Capabilities</a:t>
            </a:r>
            <a:endParaRPr lang="en-US" sz="1900" b="1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457200" lvl="5" indent="-182880"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700" b="1" dirty="0">
                <a:latin typeface="+mn-lt"/>
                <a:cs typeface="+mn-cs"/>
              </a:rPr>
              <a:t>Assured  Prompt Global Access in Denied Environments</a:t>
            </a:r>
          </a:p>
          <a:p>
            <a:pPr marL="457200" lvl="5" indent="-182880"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700" b="1" dirty="0">
                <a:latin typeface="+mn-lt"/>
                <a:cs typeface="+mn-cs"/>
              </a:rPr>
              <a:t>Freedom of Action for US Forces</a:t>
            </a:r>
          </a:p>
          <a:p>
            <a:pPr marL="457200" lvl="5" indent="-182880">
              <a:defRPr/>
            </a:pPr>
            <a:endParaRPr lang="en-US" b="1" dirty="0">
              <a:latin typeface="+mn-lt"/>
              <a:cs typeface="+mn-cs"/>
            </a:endParaRPr>
          </a:p>
          <a:p>
            <a:pPr marL="231775" lvl="5" indent="-231775">
              <a:buFont typeface="Wingdings" pitchFamily="2" charset="2"/>
              <a:buChar char="§"/>
              <a:defRPr/>
            </a:pPr>
            <a:r>
              <a:rPr lang="en-US" sz="1900" b="1" dirty="0">
                <a:solidFill>
                  <a:srgbClr val="C00000"/>
                </a:solidFill>
                <a:latin typeface="+mn-lt"/>
                <a:cs typeface="+mn-cs"/>
              </a:rPr>
              <a:t>Maintain National Assets &amp; Industrial Base in </a:t>
            </a:r>
            <a:r>
              <a:rPr lang="en-US" sz="1900" b="1" dirty="0" err="1">
                <a:solidFill>
                  <a:srgbClr val="C00000"/>
                </a:solidFill>
                <a:latin typeface="+mn-lt"/>
                <a:cs typeface="+mn-cs"/>
              </a:rPr>
              <a:t>Hypersonics</a:t>
            </a:r>
            <a:endParaRPr lang="en-US" sz="1900" b="1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457200" lvl="5" indent="-182880"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700" b="1" dirty="0">
                <a:latin typeface="+mn-lt"/>
                <a:cs typeface="+mn-cs"/>
              </a:rPr>
              <a:t>Trained and Educated Workforce</a:t>
            </a:r>
          </a:p>
          <a:p>
            <a:pPr marL="457200" lvl="5" indent="-182880"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700" b="1" dirty="0">
                <a:latin typeface="+mn-lt"/>
                <a:cs typeface="+mn-cs"/>
              </a:rPr>
              <a:t>Computer Tools &amp; Simulations</a:t>
            </a:r>
          </a:p>
          <a:p>
            <a:pPr marL="457200" lvl="5" indent="-182880"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700" b="1" dirty="0">
                <a:latin typeface="+mn-lt"/>
                <a:cs typeface="+mn-cs"/>
              </a:rPr>
              <a:t>Test Facilities &amp; Ranges</a:t>
            </a:r>
          </a:p>
          <a:p>
            <a:pPr marL="457200" lvl="5" indent="-182880"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700" b="1" dirty="0">
                <a:latin typeface="+mn-lt"/>
                <a:cs typeface="+mn-cs"/>
              </a:rPr>
              <a:t>Flight Prototype Vehicles</a:t>
            </a:r>
          </a:p>
          <a:p>
            <a:pPr marL="688975" lvl="6" indent="-231775">
              <a:buFont typeface="Wingdings" pitchFamily="2" charset="2"/>
              <a:buChar char="§"/>
              <a:defRPr/>
            </a:pPr>
            <a:endParaRPr lang="en-US" dirty="0">
              <a:latin typeface="+mn-lt"/>
              <a:cs typeface="+mn-cs"/>
            </a:endParaRPr>
          </a:p>
          <a:p>
            <a:pPr marL="688975" lvl="6" indent="-231775">
              <a:buFont typeface="Wingdings" pitchFamily="2" charset="2"/>
              <a:buChar char="§"/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2362200" cy="22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12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5123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371600" y="6248400"/>
            <a:ext cx="64008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Tel: (314) 514-1352 / E-mail: leonmck@mckinneyassociates.com</a:t>
            </a:r>
          </a:p>
        </p:txBody>
      </p:sp>
      <p:sp>
        <p:nvSpPr>
          <p:cNvPr id="5125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458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b="1" dirty="0">
                <a:latin typeface="Calibri" pitchFamily="34" charset="0"/>
              </a:rPr>
              <a:t>The HIT believes there are three capability areas in which hypersonic systems and technologies can enable unique, “game-changing” capabilities vital to US national security and aerospace dominance:</a:t>
            </a:r>
          </a:p>
          <a:p>
            <a:pPr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b="1" dirty="0">
              <a:latin typeface="Calibri" pitchFamily="34" charset="0"/>
            </a:endParaRPr>
          </a:p>
          <a:p>
            <a:pPr marL="548640" lvl="1" indent="-225425" algn="just">
              <a:lnSpc>
                <a:spcPct val="90000"/>
              </a:lnSpc>
              <a:spcBef>
                <a:spcPct val="20000"/>
              </a:spcBef>
              <a:buSzPct val="100000"/>
              <a:buFont typeface="Wingdings" pitchFamily="2" charset="2"/>
              <a:buChar char="§"/>
              <a:defRPr/>
            </a:pPr>
            <a:r>
              <a:rPr lang="en-US" sz="1600" b="1" dirty="0">
                <a:solidFill>
                  <a:srgbClr val="C00000"/>
                </a:solidFill>
                <a:latin typeface="Calibri" pitchFamily="34" charset="0"/>
              </a:rPr>
              <a:t>Near-Term: High-Speed Time-Critical Strike (HSTCS) Weapons</a:t>
            </a:r>
            <a:endParaRPr lang="en-US" sz="1400" b="1" dirty="0">
              <a:solidFill>
                <a:srgbClr val="C00000"/>
              </a:solidFill>
              <a:latin typeface="Calibri" pitchFamily="34" charset="0"/>
            </a:endParaRP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Fly short distances too fast for adversaries to defend against</a:t>
            </a: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Fly longer distances fast enough to be effective, from safe “stand-off” range</a:t>
            </a: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600" b="1" dirty="0">
              <a:latin typeface="Calibri" pitchFamily="34" charset="0"/>
            </a:endParaRPr>
          </a:p>
          <a:p>
            <a:pPr marL="548640" lvl="1" indent="-225425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dirty="0">
                <a:solidFill>
                  <a:srgbClr val="C00000"/>
                </a:solidFill>
                <a:latin typeface="Calibri" pitchFamily="34" charset="0"/>
              </a:rPr>
              <a:t>Mid-Term: Reusable High-Speed Intelligence, Surveillance, Reconnaissance/Strike (HSISR/S)</a:t>
            </a: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 Envisioned as Mach 5+ successor aircraft to SR-71</a:t>
            </a: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 HSISR will provide responsive, unannounced, highly-survivable ISR capability</a:t>
            </a: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 Addresses “Day Without Space” scenario</a:t>
            </a:r>
          </a:p>
          <a:p>
            <a:pPr marL="822960" lvl="2" indent="-182880" algn="just">
              <a:lnSpc>
                <a:spcPct val="90000"/>
              </a:lnSpc>
              <a:spcBef>
                <a:spcPct val="20000"/>
              </a:spcBef>
              <a:defRPr/>
            </a:pPr>
            <a:endParaRPr lang="en-US" sz="1600" b="1" dirty="0">
              <a:latin typeface="Calibri" pitchFamily="34" charset="0"/>
            </a:endParaRPr>
          </a:p>
          <a:p>
            <a:pPr marL="548640" lvl="1" indent="-225425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dirty="0">
                <a:solidFill>
                  <a:srgbClr val="C00000"/>
                </a:solidFill>
                <a:latin typeface="Calibri" pitchFamily="34" charset="0"/>
              </a:rPr>
              <a:t>Long-Term: Hypersonic Air-Breathing Space Access</a:t>
            </a:r>
          </a:p>
          <a:p>
            <a:pPr marL="822960" lvl="2" indent="-182880" algn="just">
              <a:lnSpc>
                <a:spcPct val="90000"/>
              </a:lnSpc>
              <a:spcBef>
                <a:spcPts val="384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 Routine, responsive assured space access</a:t>
            </a:r>
          </a:p>
          <a:p>
            <a:pPr lvl="2" algn="just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133600" y="457200"/>
            <a:ext cx="6477000" cy="533400"/>
          </a:xfrm>
          <a:prstGeom prst="rect">
            <a:avLst/>
          </a:prstGeom>
          <a:noFill/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Why </a:t>
            </a:r>
            <a:r>
              <a:rPr lang="en-US" sz="3200" dirty="0" err="1">
                <a:latin typeface="+mn-lt"/>
                <a:cs typeface="+mn-cs"/>
              </a:rPr>
              <a:t>Hypersonics</a:t>
            </a:r>
            <a:r>
              <a:rPr lang="en-US" sz="3200" dirty="0">
                <a:latin typeface="+mn-lt"/>
                <a:cs typeface="+mn-cs"/>
              </a:rPr>
              <a:t>? 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2362200" cy="22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12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6147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676400" y="304800"/>
            <a:ext cx="7467600" cy="533400"/>
          </a:xfrm>
          <a:prstGeom prst="rect">
            <a:avLst/>
          </a:prstGeom>
          <a:noFill/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Why </a:t>
            </a:r>
            <a:r>
              <a:rPr lang="en-US" sz="3200" dirty="0" err="1">
                <a:latin typeface="+mn-lt"/>
                <a:cs typeface="+mn-cs"/>
              </a:rPr>
              <a:t>Hypersonics</a:t>
            </a:r>
            <a:r>
              <a:rPr lang="en-US" sz="3200" dirty="0">
                <a:latin typeface="+mn-lt"/>
                <a:cs typeface="+mn-cs"/>
              </a:rPr>
              <a:t> Now? 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512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1371600" y="6248400"/>
            <a:ext cx="64008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Tel: (314) 514-1352 / E-mail: leonmck@mckinneyassociates.com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81000" y="1752600"/>
            <a:ext cx="8382000" cy="4495800"/>
          </a:xfrm>
          <a:prstGeom prst="rect">
            <a:avLst/>
          </a:prstGeom>
        </p:spPr>
        <p:txBody>
          <a:bodyPr lIns="91179" tIns="45592" rIns="91179" bIns="45592"/>
          <a:lstStyle/>
          <a:p>
            <a:pPr marL="231775" indent="-231775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  <a:cs typeface="+mn-cs"/>
              </a:rPr>
              <a:t>Relevant technologies are rapidly maturing</a:t>
            </a:r>
          </a:p>
          <a:p>
            <a:pPr marL="457200" indent="-182880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1600" b="1" dirty="0">
                <a:latin typeface="+mn-lt"/>
                <a:cs typeface="+mn-cs"/>
              </a:rPr>
              <a:t>Compressing the Kill Chain - advanced data fusion for faster decision-making</a:t>
            </a:r>
          </a:p>
          <a:p>
            <a:pPr marL="457200" indent="-182880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1600" b="1" dirty="0">
                <a:latin typeface="+mn-lt"/>
                <a:cs typeface="+mn-cs"/>
              </a:rPr>
              <a:t>Wideband communications </a:t>
            </a:r>
          </a:p>
          <a:p>
            <a:pPr marL="457200" indent="-182880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1600" b="1" dirty="0">
                <a:latin typeface="+mn-lt"/>
                <a:cs typeface="+mn-cs"/>
              </a:rPr>
              <a:t>Enabling airframe technologies: propulsion, aerodynamics, materials, thermal management</a:t>
            </a:r>
          </a:p>
          <a:p>
            <a:pPr marL="457200" indent="-18288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+mn-lt"/>
              <a:cs typeface="+mn-cs"/>
            </a:endParaRPr>
          </a:p>
          <a:p>
            <a:pPr indent="-182880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  <a:cs typeface="+mn-cs"/>
              </a:rPr>
              <a:t>Applications are real</a:t>
            </a:r>
          </a:p>
          <a:p>
            <a:pPr marL="457200" indent="-182880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1600" b="1" dirty="0">
                <a:latin typeface="+mn-lt"/>
                <a:cs typeface="+mn-cs"/>
              </a:rPr>
              <a:t>High-Speed Time-Critical Strike (HSTCS)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Counter “The Three Tyrannies”: Distance + Time + Defenses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Change conduct of warfare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Increase tempo and flexibility of existing forces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Fewer strike assets and less time to complete critical objectives in a campaign</a:t>
            </a:r>
          </a:p>
          <a:p>
            <a:pPr marL="731520" indent="-18288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>
              <a:latin typeface="+mn-lt"/>
              <a:cs typeface="+mn-cs"/>
            </a:endParaRPr>
          </a:p>
          <a:p>
            <a:pPr marL="457200" indent="-182880" fontAlgn="auto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sz="1600" b="1" dirty="0">
                <a:latin typeface="+mn-lt"/>
                <a:cs typeface="+mn-cs"/>
              </a:rPr>
              <a:t>High-Speed Intelligence, Surveillance, Reconnaissance / Strike (HSISR/S)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Decisive multi-mission capabilities 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Responsive, un-warned, survivable access to otherwise denied territory</a:t>
            </a:r>
          </a:p>
          <a:p>
            <a:pPr marL="731520" indent="-182880" fontAlgn="auto">
              <a:lnSpc>
                <a:spcPct val="95000"/>
              </a:lnSpc>
              <a:spcBef>
                <a:spcPts val="384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</a:rPr>
              <a:t>Detect and destroy time critical and/or hardened targets with high probability of mission success without enemy awareness</a:t>
            </a:r>
            <a:endParaRPr lang="en-US" sz="1400" b="1" dirty="0">
              <a:latin typeface="+mn-lt"/>
              <a:cs typeface="+mn-cs"/>
            </a:endParaRPr>
          </a:p>
          <a:p>
            <a:pPr marL="457200" indent="-182880"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endParaRPr lang="en-US" sz="1600" dirty="0">
              <a:latin typeface="+mn-lt"/>
              <a:cs typeface="+mn-cs"/>
            </a:endParaRPr>
          </a:p>
          <a:p>
            <a:pPr fontAlgn="auto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" y="1447800"/>
            <a:ext cx="2362200" cy="22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12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7171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676400" y="30480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/>
          <a:lstStyle/>
          <a:p>
            <a:pPr algn="ctr"/>
            <a:r>
              <a:rPr lang="en-US" sz="3200">
                <a:latin typeface="Calibri" pitchFamily="34" charset="0"/>
              </a:rPr>
              <a:t>What Threats Drive Need for Hypersonics? </a:t>
            </a:r>
          </a:p>
        </p:txBody>
      </p:sp>
      <p:sp>
        <p:nvSpPr>
          <p:cNvPr id="5125" name="Footer Placeholder 3"/>
          <p:cNvSpPr txBox="1">
            <a:spLocks noGrp="1"/>
          </p:cNvSpPr>
          <p:nvPr/>
        </p:nvSpPr>
        <p:spPr bwMode="auto">
          <a:xfrm>
            <a:off x="1371600" y="6248400"/>
            <a:ext cx="64008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200" dirty="0">
                <a:latin typeface="+mn-lt"/>
                <a:cs typeface="+mn-cs"/>
              </a:rPr>
              <a:t>Tel: (314) 514-1352 / E-mail: leonmck@mckinneyassociates.com</a:t>
            </a:r>
          </a:p>
        </p:txBody>
      </p:sp>
      <p:sp>
        <p:nvSpPr>
          <p:cNvPr id="7174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8382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179" tIns="45592" rIns="91179" bIns="45592"/>
          <a:lstStyle/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b="1">
                <a:solidFill>
                  <a:srgbClr val="C00000"/>
                </a:solidFill>
                <a:latin typeface="Calibri" pitchFamily="34" charset="0"/>
              </a:rPr>
              <a:t>Current and near-term Integrated Air Defense Systems (IADS)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Deny access to US forces / Deny freedom of action for US forces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Russia: S-300 / S-400 class systems:  Up to 215 nmi range /  ~ 8 kfps max velocity</a:t>
            </a: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200">
                <a:latin typeface="Calibri" pitchFamily="34" charset="0"/>
              </a:rPr>
              <a:t>[ Source: </a:t>
            </a:r>
            <a:r>
              <a:rPr lang="en-US" sz="1200" i="1">
                <a:latin typeface="Calibri" pitchFamily="34" charset="0"/>
              </a:rPr>
              <a:t>Janes, Air Power Australia, Almaz-Antey</a:t>
            </a:r>
            <a:r>
              <a:rPr lang="en-US" sz="1200">
                <a:latin typeface="Calibri" pitchFamily="34" charset="0"/>
              </a:rPr>
              <a:t>, etc ]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China: HQ-10/15/18 (Honqui 10/15/18) systems: S-300 type made under Russian license</a:t>
            </a:r>
            <a:endParaRPr lang="en-US" sz="1200" i="1">
              <a:latin typeface="Calibri" pitchFamily="34" charset="0"/>
            </a:endParaRP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200" i="1">
                <a:latin typeface="Calibri" pitchFamily="34" charset="0"/>
              </a:rPr>
              <a:t>“China’s multi-level air and missile defense system—including the S-300PMU-1/HQ-10, the HQ-15, the HQ-16, the HQ-17, and the HQ-18—has surpassed even that of Russia, and is now the best in Asia”</a:t>
            </a:r>
            <a:r>
              <a:rPr lang="en-US" sz="1200">
                <a:latin typeface="Calibri" pitchFamily="34" charset="0"/>
              </a:rPr>
              <a:t> – The Claremont Institute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Iran: Was supposed to receive Russian S-300s, as of 11/10/10 claims similar indigenous system</a:t>
            </a:r>
          </a:p>
          <a:p>
            <a:pPr marL="231775" indent="-231775">
              <a:lnSpc>
                <a:spcPct val="95000"/>
              </a:lnSpc>
            </a:pPr>
            <a:endParaRPr lang="en-US" sz="1600" b="1">
              <a:latin typeface="Calibri" pitchFamily="34" charset="0"/>
            </a:endParaRP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b="1">
                <a:solidFill>
                  <a:srgbClr val="C00000"/>
                </a:solidFill>
                <a:latin typeface="Calibri" pitchFamily="34" charset="0"/>
              </a:rPr>
              <a:t>Near-term competitors and allies conducting hypersonics research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Russia, China, Iran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Indian BrahMos Mach 2.5+ cruise missile fielded in 2007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Indian Akash Mach 2.8+ surface-to-air missile fielded in 2009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European Meteor Mach 4+ air-to-air missile slated for service in 2013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</a:pPr>
            <a:r>
              <a:rPr lang="en-US" sz="1600" b="1">
                <a:latin typeface="Calibri" pitchFamily="34" charset="0"/>
              </a:rPr>
              <a:t>France, Germany, Japan, England, Sweden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Wingdings" pitchFamily="2" charset="2"/>
              <a:buChar char="§"/>
            </a:pPr>
            <a:endParaRPr lang="en-US" b="1">
              <a:solidFill>
                <a:srgbClr val="C00000"/>
              </a:solidFill>
              <a:latin typeface="Calibri" pitchFamily="34" charset="0"/>
            </a:endParaRP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b="1">
                <a:solidFill>
                  <a:srgbClr val="C00000"/>
                </a:solidFill>
                <a:latin typeface="Calibri" pitchFamily="34" charset="0"/>
              </a:rPr>
              <a:t>Potential proliferation- sell to highest bidder (non-state entities, etc.)</a:t>
            </a:r>
            <a:endParaRPr lang="en-US" sz="1600">
              <a:latin typeface="Calibri" pitchFamily="34" charset="0"/>
            </a:endParaRP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Arial" charset="0"/>
              <a:buChar char="•"/>
            </a:pP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" y="1447800"/>
            <a:ext cx="2362200" cy="228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i="1" dirty="0" smtClean="0">
                <a:latin typeface="+mn-lt"/>
                <a:ea typeface="Tahoma" pitchFamily="34" charset="0"/>
                <a:cs typeface="Tahoma" pitchFamily="34" charset="0"/>
              </a:rPr>
              <a:t>US HYPERSONICS INDUSTRY TEAM</a:t>
            </a:r>
            <a:endParaRPr lang="en-US" sz="1200" b="1" i="1" dirty="0">
              <a:latin typeface="+mn-lt"/>
              <a:ea typeface="Tahoma" pitchFamily="34" charset="0"/>
              <a:cs typeface="Tahoma" pitchFamily="34" charset="0"/>
            </a:endParaRPr>
          </a:p>
        </p:txBody>
      </p:sp>
      <p:pic>
        <p:nvPicPr>
          <p:cNvPr id="8195" name="Picture 10" descr="original hytech concept developed by afrl-rz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1311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Footer Placeholder 3"/>
          <p:cNvSpPr txBox="1">
            <a:spLocks noGrp="1"/>
          </p:cNvSpPr>
          <p:nvPr/>
        </p:nvSpPr>
        <p:spPr bwMode="auto">
          <a:xfrm>
            <a:off x="1371600" y="6248400"/>
            <a:ext cx="64008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200">
                <a:latin typeface="+mn-lt"/>
                <a:cs typeface="+mn-cs"/>
              </a:rPr>
              <a:t>Tel: (314) 514-1352 / E-mail: leonmck@mckinneyassociates.com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057400" y="533400"/>
            <a:ext cx="6324600" cy="533400"/>
          </a:xfrm>
          <a:prstGeom prst="rect">
            <a:avLst/>
          </a:prstGeom>
          <a:noFill/>
        </p:spPr>
        <p:txBody>
          <a:bodyPr lIns="92075" tIns="46038" rIns="92075" bIns="46038"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dirty="0">
                <a:latin typeface="+mn-lt"/>
                <a:cs typeface="+mn-cs"/>
              </a:rPr>
              <a:t>What HIT Recommends to US </a:t>
            </a:r>
            <a:r>
              <a:rPr lang="en-US" sz="3200" dirty="0" err="1">
                <a:latin typeface="+mn-lt"/>
                <a:cs typeface="+mn-cs"/>
              </a:rPr>
              <a:t>Gov’t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1524000" y="5867400"/>
            <a:ext cx="6225679" cy="40011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/>
              <a:t>US Now Playing </a:t>
            </a:r>
            <a:r>
              <a:rPr lang="en-US" sz="2000" dirty="0" smtClean="0"/>
              <a:t>Catch-Up To Competitors and Allies!</a:t>
            </a:r>
            <a:endParaRPr lang="en-US" sz="2000" dirty="0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81000" y="1600200"/>
            <a:ext cx="8382000" cy="4114800"/>
          </a:xfrm>
          <a:prstGeom prst="rect">
            <a:avLst/>
          </a:prstGeom>
        </p:spPr>
        <p:txBody>
          <a:bodyPr lIns="91179" tIns="45592" rIns="91179" bIns="45592"/>
          <a:lstStyle/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CY 2011: Set course for development of a High-Speed Weapon (HSW)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Operational HSW by 2019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Pre-Milestone B Science &amp; Technology Work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Development planning and Analysis-of-Alternatives by Services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Endorsement by Air Force &amp; Navy Requirements Oversight Councils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 smtClean="0">
                <a:latin typeface="Calibri" pitchFamily="34" charset="0"/>
              </a:rPr>
              <a:t>4-year program for technology </a:t>
            </a:r>
            <a:r>
              <a:rPr lang="en-US" sz="1600" b="1" dirty="0" err="1" smtClean="0">
                <a:latin typeface="Calibri" pitchFamily="34" charset="0"/>
              </a:rPr>
              <a:t>weaponization</a:t>
            </a:r>
            <a:r>
              <a:rPr lang="en-US" sz="1600" b="1" dirty="0" smtClean="0">
                <a:latin typeface="Calibri" pitchFamily="34" charset="0"/>
              </a:rPr>
              <a:t> / Bring up TRLs</a:t>
            </a:r>
            <a:endParaRPr lang="en-US" sz="1600" b="1" dirty="0">
              <a:latin typeface="Calibri" pitchFamily="34" charset="0"/>
            </a:endParaRP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AF and Navy Commands take program over for EMD </a:t>
            </a:r>
            <a:r>
              <a:rPr lang="en-US" sz="1600" b="1" dirty="0" smtClean="0">
                <a:latin typeface="Calibri" pitchFamily="34" charset="0"/>
              </a:rPr>
              <a:t>starting in 2015</a:t>
            </a:r>
            <a:endParaRPr lang="en-US" sz="1600" b="1" dirty="0">
              <a:latin typeface="Calibri" pitchFamily="34" charset="0"/>
            </a:endParaRPr>
          </a:p>
          <a:p>
            <a:pPr marL="231775" indent="-231775"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CY 2011: Set course for Reusable High-Speed Flight Research Vehicle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First RHSFRV flight by 2019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>
                <a:latin typeface="Calibri" pitchFamily="34" charset="0"/>
              </a:rPr>
              <a:t>Increased funding for critical technologies: Configuration, propulsion, materials</a:t>
            </a: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 smtClean="0">
                <a:latin typeface="Calibri" pitchFamily="34" charset="0"/>
              </a:rPr>
              <a:t>3- to 4-year program for concept design studies and technologies studies to PDR</a:t>
            </a:r>
            <a:endParaRPr lang="en-US" sz="1600" b="1" dirty="0">
              <a:latin typeface="Calibri" pitchFamily="34" charset="0"/>
            </a:endParaRPr>
          </a:p>
          <a:p>
            <a:pPr marL="231775" indent="-231775">
              <a:lnSpc>
                <a:spcPct val="95000"/>
              </a:lnSpc>
              <a:spcBef>
                <a:spcPct val="20000"/>
              </a:spcBef>
              <a:buFont typeface="Calibri" pitchFamily="34" charset="0"/>
              <a:buChar char="–"/>
              <a:defRPr/>
            </a:pPr>
            <a:r>
              <a:rPr lang="en-US" sz="1600" b="1" dirty="0" smtClean="0">
                <a:latin typeface="Calibri" pitchFamily="34" charset="0"/>
              </a:rPr>
              <a:t>5-year EMD program</a:t>
            </a:r>
            <a:endParaRPr lang="en-US" sz="1600" dirty="0">
              <a:latin typeface="Calibri" pitchFamily="34" charset="0"/>
            </a:endParaRPr>
          </a:p>
          <a:p>
            <a:pPr marL="231775" indent="-231775">
              <a:lnSpc>
                <a:spcPct val="95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b="1" dirty="0">
                <a:solidFill>
                  <a:srgbClr val="C00000"/>
                </a:solidFill>
                <a:latin typeface="+mn-lt"/>
              </a:rPr>
              <a:t>Minimum level of funding 2011 – 2019 for confidence in success is </a:t>
            </a:r>
            <a:r>
              <a:rPr lang="en-US" b="1" dirty="0" smtClean="0">
                <a:solidFill>
                  <a:srgbClr val="C00000"/>
                </a:solidFill>
                <a:latin typeface="+mn-lt"/>
              </a:rPr>
              <a:t>&gt; $2B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843</Words>
  <Application>Microsoft Office PowerPoint</Application>
  <PresentationFormat>On-screen Show (4:3)</PresentationFormat>
  <Paragraphs>107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US HYPERSONICS INDUSTRY TEAM</vt:lpstr>
      <vt:lpstr>US HYPERSONICS INDUSTRY TEAM</vt:lpstr>
      <vt:lpstr>US HYPERSONICS INDUSTRY TEAM</vt:lpstr>
      <vt:lpstr>US HYPERSONICS INDUSTRY TEAM</vt:lpstr>
      <vt:lpstr>US HYPERSONICS INDUSTRY TEAM</vt:lpstr>
      <vt:lpstr>US HYPERSONICS INDUSTRY TEAM</vt:lpstr>
      <vt:lpstr>US HYPERSONICS INDUSTRY TEAM</vt:lpstr>
    </vt:vector>
  </TitlesOfParts>
  <Company>McKinney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 Hypersonics Industry Team</dc:title>
  <dc:creator>Leon McKinney</dc:creator>
  <cp:lastModifiedBy>Leon McKinney</cp:lastModifiedBy>
  <cp:revision>86</cp:revision>
  <dcterms:created xsi:type="dcterms:W3CDTF">2010-07-09T00:50:23Z</dcterms:created>
  <dcterms:modified xsi:type="dcterms:W3CDTF">2011-01-31T18:54:05Z</dcterms:modified>
</cp:coreProperties>
</file>