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notesMasterIdLst>
    <p:notesMasterId r:id="rId8"/>
  </p:notesMasterIdLst>
  <p:handoutMasterIdLst>
    <p:handoutMasterId r:id="rId9"/>
  </p:handoutMasterIdLst>
  <p:sldIdLst>
    <p:sldId id="299" r:id="rId2"/>
    <p:sldId id="402" r:id="rId3"/>
    <p:sldId id="403" r:id="rId4"/>
    <p:sldId id="404" r:id="rId5"/>
    <p:sldId id="406" r:id="rId6"/>
    <p:sldId id="405" r:id="rId7"/>
  </p:sldIdLst>
  <p:sldSz cx="9144000" cy="6858000" type="overhead"/>
  <p:notesSz cx="6858000" cy="9144000"/>
  <p:custDataLst>
    <p:tags r:id="rId1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99"/>
    <a:srgbClr val="FFCC00"/>
    <a:srgbClr val="CC6600"/>
    <a:srgbClr val="996633"/>
    <a:srgbClr val="993300"/>
    <a:srgbClr val="CC9900"/>
    <a:srgbClr val="FFCC66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-142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-1698" y="-6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4.xml"/><Relationship Id="rId2" Type="http://schemas.openxmlformats.org/officeDocument/2006/relationships/slide" Target="slides/slide3.xml"/><Relationship Id="rId1" Type="http://schemas.openxmlformats.org/officeDocument/2006/relationships/slide" Target="slides/slide2.xml"/><Relationship Id="rId5" Type="http://schemas.openxmlformats.org/officeDocument/2006/relationships/slide" Target="slides/slide6.xml"/><Relationship Id="rId4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Leon McKinney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Title goes here</a:t>
            </a: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fld id="{B8E865F1-F956-4F19-AA50-DDEEFC07D6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0280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pPr>
              <a:defRPr/>
            </a:pPr>
            <a:r>
              <a:rPr lang="en-US"/>
              <a:t>*</a:t>
            </a:r>
            <a:endParaRPr lang="en-US" sz="120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pPr>
              <a:defRPr/>
            </a:pPr>
            <a:r>
              <a:rPr lang="en-US"/>
              <a:t>07/16/96</a:t>
            </a:r>
            <a:endParaRPr lang="en-US" sz="1200"/>
          </a:p>
        </p:txBody>
      </p:sp>
      <p:sp>
        <p:nvSpPr>
          <p:cNvPr id="19460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pPr>
              <a:defRPr/>
            </a:pPr>
            <a:r>
              <a:rPr lang="en-US"/>
              <a:t>*</a:t>
            </a:r>
            <a:endParaRPr lang="en-US" sz="1200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pPr>
              <a:defRPr/>
            </a:pPr>
            <a:r>
              <a:rPr lang="en-US"/>
              <a:t>##</a:t>
            </a:r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006893834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000" smtClean="0"/>
              <a:t>*</a:t>
            </a:r>
            <a:endParaRPr lang="en-US" altLang="en-US" sz="1200" i="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000" smtClean="0"/>
              <a:t>07/16/96</a:t>
            </a:r>
            <a:endParaRPr lang="en-US" altLang="en-US" sz="1200" i="0" smtClean="0"/>
          </a:p>
        </p:txBody>
      </p:sp>
      <p:sp>
        <p:nvSpPr>
          <p:cNvPr id="2048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000" smtClean="0"/>
              <a:t>*</a:t>
            </a:r>
            <a:endParaRPr lang="en-US" altLang="en-US" sz="1200" i="0" smtClean="0"/>
          </a:p>
        </p:txBody>
      </p:sp>
      <p:sp>
        <p:nvSpPr>
          <p:cNvPr id="204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1000" smtClean="0"/>
              <a:t>##</a:t>
            </a:r>
            <a:endParaRPr lang="en-US" altLang="en-US" sz="1200" i="0" smtClean="0"/>
          </a:p>
        </p:txBody>
      </p:sp>
      <p:sp>
        <p:nvSpPr>
          <p:cNvPr id="2048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0487" name="Rectangle 1027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McKinney Associates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/>
              <a:t> Aerospace &amp; Defense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/>
              <a:t> Systems Analyses &amp; Optimization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 i="0"/>
              <a:t> </a:t>
            </a:r>
            <a:r>
              <a:rPr lang="en-US"/>
              <a:t>Government Affairs &amp; Public Policy </a:t>
            </a:r>
          </a:p>
          <a:p>
            <a:pPr>
              <a:defRPr/>
            </a:pPr>
            <a:r>
              <a:rPr lang="en-US"/>
              <a:t>St. Louis, Missouri</a:t>
            </a:r>
            <a:r>
              <a:rPr lang="en-US" i="0"/>
              <a:t>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 i="0"/>
              <a:t> </a:t>
            </a:r>
            <a:r>
              <a:rPr lang="en-US"/>
              <a:t>Tel: (314) 514-1352</a:t>
            </a:r>
            <a:r>
              <a:rPr lang="en-US" i="0"/>
              <a:t>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 i="0"/>
              <a:t> </a:t>
            </a:r>
            <a:r>
              <a:rPr lang="en-US"/>
              <a:t>E-mail: leonmck@mckinneyassociates.com</a:t>
            </a:r>
          </a:p>
        </p:txBody>
      </p:sp>
    </p:spTree>
    <p:extLst>
      <p:ext uri="{BB962C8B-B14F-4D97-AF65-F5344CB8AC3E}">
        <p14:creationId xmlns:p14="http://schemas.microsoft.com/office/powerpoint/2010/main" val="3277934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McKinney Associates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/>
              <a:t> Aerospace &amp; Defense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/>
              <a:t> Systems Analyses &amp; Optimization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 i="0"/>
              <a:t> </a:t>
            </a:r>
            <a:r>
              <a:rPr lang="en-US"/>
              <a:t>Government Affairs &amp; Public Policy </a:t>
            </a:r>
          </a:p>
          <a:p>
            <a:pPr>
              <a:defRPr/>
            </a:pPr>
            <a:r>
              <a:rPr lang="en-US"/>
              <a:t>St. Louis, Missouri</a:t>
            </a:r>
            <a:r>
              <a:rPr lang="en-US" i="0"/>
              <a:t>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 i="0"/>
              <a:t> </a:t>
            </a:r>
            <a:r>
              <a:rPr lang="en-US"/>
              <a:t>Tel: (314) 514-1352</a:t>
            </a:r>
            <a:r>
              <a:rPr lang="en-US" i="0"/>
              <a:t>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 i="0"/>
              <a:t> </a:t>
            </a:r>
            <a:r>
              <a:rPr lang="en-US"/>
              <a:t>E-mail: leonmck@mckinneyassociates.com</a:t>
            </a:r>
          </a:p>
        </p:txBody>
      </p:sp>
    </p:spTree>
    <p:extLst>
      <p:ext uri="{BB962C8B-B14F-4D97-AF65-F5344CB8AC3E}">
        <p14:creationId xmlns:p14="http://schemas.microsoft.com/office/powerpoint/2010/main" val="2391843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McKinney Associates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/>
              <a:t> Aerospace &amp; Defense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/>
              <a:t> Systems Analyses &amp; Optimization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 i="0"/>
              <a:t> </a:t>
            </a:r>
            <a:r>
              <a:rPr lang="en-US"/>
              <a:t>Government Affairs &amp; Public Policy </a:t>
            </a:r>
          </a:p>
          <a:p>
            <a:pPr>
              <a:defRPr/>
            </a:pPr>
            <a:r>
              <a:rPr lang="en-US"/>
              <a:t>St. Louis, Missouri</a:t>
            </a:r>
            <a:r>
              <a:rPr lang="en-US" i="0"/>
              <a:t>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 i="0"/>
              <a:t> </a:t>
            </a:r>
            <a:r>
              <a:rPr lang="en-US"/>
              <a:t>Tel: (314) 514-1352</a:t>
            </a:r>
            <a:r>
              <a:rPr lang="en-US" i="0"/>
              <a:t>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 i="0"/>
              <a:t> </a:t>
            </a:r>
            <a:r>
              <a:rPr lang="en-US"/>
              <a:t>E-mail: leonmck@mckinneyassociates.com</a:t>
            </a:r>
          </a:p>
        </p:txBody>
      </p:sp>
    </p:spTree>
    <p:extLst>
      <p:ext uri="{BB962C8B-B14F-4D97-AF65-F5344CB8AC3E}">
        <p14:creationId xmlns:p14="http://schemas.microsoft.com/office/powerpoint/2010/main" val="2076675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McKinney Associates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/>
              <a:t> Aerospace &amp; Defense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/>
              <a:t> Systems Analyses &amp; Optimization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 i="0"/>
              <a:t> </a:t>
            </a:r>
            <a:r>
              <a:rPr lang="en-US"/>
              <a:t>Government Affairs &amp; Public Policy </a:t>
            </a:r>
          </a:p>
          <a:p>
            <a:pPr>
              <a:defRPr/>
            </a:pPr>
            <a:r>
              <a:rPr lang="en-US"/>
              <a:t>St. Louis, Missouri</a:t>
            </a:r>
            <a:r>
              <a:rPr lang="en-US" i="0"/>
              <a:t>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 i="0"/>
              <a:t> </a:t>
            </a:r>
            <a:r>
              <a:rPr lang="en-US"/>
              <a:t>Tel: (314) 514-1352</a:t>
            </a:r>
            <a:r>
              <a:rPr lang="en-US" i="0"/>
              <a:t>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 i="0"/>
              <a:t> </a:t>
            </a:r>
            <a:r>
              <a:rPr lang="en-US"/>
              <a:t>E-mail: leonmck@mckinneyassociates.com</a:t>
            </a:r>
          </a:p>
        </p:txBody>
      </p:sp>
    </p:spTree>
    <p:extLst>
      <p:ext uri="{BB962C8B-B14F-4D97-AF65-F5344CB8AC3E}">
        <p14:creationId xmlns:p14="http://schemas.microsoft.com/office/powerpoint/2010/main" val="3107008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McKinney Associates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/>
              <a:t> Aerospace &amp; Defense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/>
              <a:t> Systems Analyses &amp; Optimization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 i="0"/>
              <a:t> </a:t>
            </a:r>
            <a:r>
              <a:rPr lang="en-US"/>
              <a:t>Government Affairs &amp; Public Policy </a:t>
            </a:r>
          </a:p>
          <a:p>
            <a:pPr>
              <a:defRPr/>
            </a:pPr>
            <a:r>
              <a:rPr lang="en-US"/>
              <a:t>St. Louis, Missouri</a:t>
            </a:r>
            <a:r>
              <a:rPr lang="en-US" i="0"/>
              <a:t>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 i="0"/>
              <a:t> </a:t>
            </a:r>
            <a:r>
              <a:rPr lang="en-US"/>
              <a:t>Tel: (314) 514-1352</a:t>
            </a:r>
            <a:r>
              <a:rPr lang="en-US" i="0"/>
              <a:t>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 i="0"/>
              <a:t> </a:t>
            </a:r>
            <a:r>
              <a:rPr lang="en-US"/>
              <a:t>E-mail: leonmck@mckinneyassociates.com</a:t>
            </a:r>
          </a:p>
        </p:txBody>
      </p:sp>
    </p:spTree>
    <p:extLst>
      <p:ext uri="{BB962C8B-B14F-4D97-AF65-F5344CB8AC3E}">
        <p14:creationId xmlns:p14="http://schemas.microsoft.com/office/powerpoint/2010/main" val="2315401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McKinney Associates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/>
              <a:t> Aerospace &amp; Defense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/>
              <a:t> Systems Analyses &amp; Optimization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 i="0"/>
              <a:t> </a:t>
            </a:r>
            <a:r>
              <a:rPr lang="en-US"/>
              <a:t>Government Affairs &amp; Public Policy </a:t>
            </a:r>
          </a:p>
          <a:p>
            <a:pPr>
              <a:defRPr/>
            </a:pPr>
            <a:r>
              <a:rPr lang="en-US"/>
              <a:t>St. Louis, Missouri</a:t>
            </a:r>
            <a:r>
              <a:rPr lang="en-US" i="0"/>
              <a:t>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 i="0"/>
              <a:t> </a:t>
            </a:r>
            <a:r>
              <a:rPr lang="en-US"/>
              <a:t>Tel: (314) 514-1352</a:t>
            </a:r>
            <a:r>
              <a:rPr lang="en-US" i="0"/>
              <a:t>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 i="0"/>
              <a:t> </a:t>
            </a:r>
            <a:r>
              <a:rPr lang="en-US"/>
              <a:t>E-mail: leonmck@mckinneyassociates.com</a:t>
            </a:r>
          </a:p>
        </p:txBody>
      </p:sp>
    </p:spTree>
    <p:extLst>
      <p:ext uri="{BB962C8B-B14F-4D97-AF65-F5344CB8AC3E}">
        <p14:creationId xmlns:p14="http://schemas.microsoft.com/office/powerpoint/2010/main" val="31332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McKinney Associates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/>
              <a:t> Aerospace &amp; Defense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/>
              <a:t> Systems Analyses &amp; Optimization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 i="0"/>
              <a:t> </a:t>
            </a:r>
            <a:r>
              <a:rPr lang="en-US"/>
              <a:t>Government Affairs &amp; Public Policy </a:t>
            </a:r>
          </a:p>
          <a:p>
            <a:pPr>
              <a:defRPr/>
            </a:pPr>
            <a:r>
              <a:rPr lang="en-US"/>
              <a:t>St. Louis, Missouri</a:t>
            </a:r>
            <a:r>
              <a:rPr lang="en-US" i="0"/>
              <a:t>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 i="0"/>
              <a:t> </a:t>
            </a:r>
            <a:r>
              <a:rPr lang="en-US"/>
              <a:t>Tel: (314) 514-1352</a:t>
            </a:r>
            <a:r>
              <a:rPr lang="en-US" i="0"/>
              <a:t>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 i="0"/>
              <a:t> </a:t>
            </a:r>
            <a:r>
              <a:rPr lang="en-US"/>
              <a:t>E-mail: leonmck@mckinneyassociates.com</a:t>
            </a:r>
          </a:p>
        </p:txBody>
      </p:sp>
    </p:spTree>
    <p:extLst>
      <p:ext uri="{BB962C8B-B14F-4D97-AF65-F5344CB8AC3E}">
        <p14:creationId xmlns:p14="http://schemas.microsoft.com/office/powerpoint/2010/main" val="1935296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McKinney Associates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/>
              <a:t> Aerospace &amp; Defense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/>
              <a:t> Systems Analyses &amp; Optimization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 i="0"/>
              <a:t> </a:t>
            </a:r>
            <a:r>
              <a:rPr lang="en-US"/>
              <a:t>Government Affairs &amp; Public Policy </a:t>
            </a:r>
          </a:p>
          <a:p>
            <a:pPr>
              <a:defRPr/>
            </a:pPr>
            <a:r>
              <a:rPr lang="en-US"/>
              <a:t>St. Louis, Missouri</a:t>
            </a:r>
            <a:r>
              <a:rPr lang="en-US" i="0"/>
              <a:t>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 i="0"/>
              <a:t> </a:t>
            </a:r>
            <a:r>
              <a:rPr lang="en-US"/>
              <a:t>Tel: (314) 514-1352</a:t>
            </a:r>
            <a:r>
              <a:rPr lang="en-US" i="0"/>
              <a:t>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 i="0"/>
              <a:t> </a:t>
            </a:r>
            <a:r>
              <a:rPr lang="en-US"/>
              <a:t>E-mail: leonmck@mckinneyassociates.com</a:t>
            </a:r>
          </a:p>
        </p:txBody>
      </p:sp>
    </p:spTree>
    <p:extLst>
      <p:ext uri="{BB962C8B-B14F-4D97-AF65-F5344CB8AC3E}">
        <p14:creationId xmlns:p14="http://schemas.microsoft.com/office/powerpoint/2010/main" val="958539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McKinney Associates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/>
              <a:t> Aerospace &amp; Defense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/>
              <a:t> Systems Analyses &amp; Optimization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 i="0"/>
              <a:t> </a:t>
            </a:r>
            <a:r>
              <a:rPr lang="en-US"/>
              <a:t>Government Affairs &amp; Public Policy </a:t>
            </a:r>
          </a:p>
          <a:p>
            <a:pPr>
              <a:defRPr/>
            </a:pPr>
            <a:r>
              <a:rPr lang="en-US"/>
              <a:t>St. Louis, Missouri</a:t>
            </a:r>
            <a:r>
              <a:rPr lang="en-US" i="0"/>
              <a:t>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 i="0"/>
              <a:t> </a:t>
            </a:r>
            <a:r>
              <a:rPr lang="en-US"/>
              <a:t>Tel: (314) 514-1352</a:t>
            </a:r>
            <a:r>
              <a:rPr lang="en-US" i="0"/>
              <a:t>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 i="0"/>
              <a:t> </a:t>
            </a:r>
            <a:r>
              <a:rPr lang="en-US"/>
              <a:t>E-mail: leonmck@mckinneyassociates.com</a:t>
            </a:r>
          </a:p>
        </p:txBody>
      </p:sp>
    </p:spTree>
    <p:extLst>
      <p:ext uri="{BB962C8B-B14F-4D97-AF65-F5344CB8AC3E}">
        <p14:creationId xmlns:p14="http://schemas.microsoft.com/office/powerpoint/2010/main" val="179657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McKinney Associates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/>
              <a:t> Aerospace &amp; Defense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/>
              <a:t> Systems Analyses &amp; Optimization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 i="0"/>
              <a:t> </a:t>
            </a:r>
            <a:r>
              <a:rPr lang="en-US"/>
              <a:t>Government Affairs &amp; Public Policy </a:t>
            </a:r>
          </a:p>
          <a:p>
            <a:pPr>
              <a:defRPr/>
            </a:pPr>
            <a:r>
              <a:rPr lang="en-US"/>
              <a:t>St. Louis, Missouri</a:t>
            </a:r>
            <a:r>
              <a:rPr lang="en-US" i="0"/>
              <a:t>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 i="0"/>
              <a:t> </a:t>
            </a:r>
            <a:r>
              <a:rPr lang="en-US"/>
              <a:t>Tel: (314) 514-1352</a:t>
            </a:r>
            <a:r>
              <a:rPr lang="en-US" i="0"/>
              <a:t>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 i="0"/>
              <a:t> </a:t>
            </a:r>
            <a:r>
              <a:rPr lang="en-US"/>
              <a:t>E-mail: leonmck@mckinneyassociates.com</a:t>
            </a:r>
          </a:p>
        </p:txBody>
      </p:sp>
    </p:spTree>
    <p:extLst>
      <p:ext uri="{BB962C8B-B14F-4D97-AF65-F5344CB8AC3E}">
        <p14:creationId xmlns:p14="http://schemas.microsoft.com/office/powerpoint/2010/main" val="2306565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McKinney Associates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/>
              <a:t> Aerospace &amp; Defense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/>
              <a:t> Systems Analyses &amp; Optimization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 i="0"/>
              <a:t> </a:t>
            </a:r>
            <a:r>
              <a:rPr lang="en-US"/>
              <a:t>Government Affairs &amp; Public Policy </a:t>
            </a:r>
          </a:p>
          <a:p>
            <a:pPr>
              <a:defRPr/>
            </a:pPr>
            <a:r>
              <a:rPr lang="en-US"/>
              <a:t>St. Louis, Missouri</a:t>
            </a:r>
            <a:r>
              <a:rPr lang="en-US" i="0"/>
              <a:t>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 i="0"/>
              <a:t> </a:t>
            </a:r>
            <a:r>
              <a:rPr lang="en-US"/>
              <a:t>Tel: (314) 514-1352</a:t>
            </a:r>
            <a:r>
              <a:rPr lang="en-US" i="0"/>
              <a:t> </a:t>
            </a:r>
            <a:r>
              <a:rPr lang="en-US" i="0">
                <a:latin typeface="Wingdings" pitchFamily="2" charset="2"/>
              </a:rPr>
              <a:t>l</a:t>
            </a:r>
            <a:r>
              <a:rPr lang="en-US" i="0"/>
              <a:t> </a:t>
            </a:r>
            <a:r>
              <a:rPr lang="en-US"/>
              <a:t>E-mail: leonmck@mckinneyassociates.com</a:t>
            </a:r>
          </a:p>
        </p:txBody>
      </p:sp>
    </p:spTree>
    <p:extLst>
      <p:ext uri="{BB962C8B-B14F-4D97-AF65-F5344CB8AC3E}">
        <p14:creationId xmlns:p14="http://schemas.microsoft.com/office/powerpoint/2010/main" val="575086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" y="6248400"/>
            <a:ext cx="822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 b="1" i="1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McKinney Associates </a:t>
            </a:r>
            <a:r>
              <a:rPr lang="en-US">
                <a:latin typeface="Wingdings" pitchFamily="2" charset="2"/>
              </a:rPr>
              <a:t>l</a:t>
            </a:r>
            <a:r>
              <a:rPr lang="en-US"/>
              <a:t> Aerospace &amp; Defense </a:t>
            </a:r>
            <a:r>
              <a:rPr lang="en-US">
                <a:latin typeface="Wingdings" pitchFamily="2" charset="2"/>
              </a:rPr>
              <a:t>l</a:t>
            </a:r>
            <a:r>
              <a:rPr lang="en-US"/>
              <a:t> Systems Analyses &amp; Optimization </a:t>
            </a:r>
            <a:r>
              <a:rPr lang="en-US">
                <a:latin typeface="Wingdings" pitchFamily="2" charset="2"/>
              </a:rPr>
              <a:t>l</a:t>
            </a:r>
            <a:r>
              <a:rPr lang="en-US"/>
              <a:t> Government Affairs &amp; Public Policy </a:t>
            </a:r>
          </a:p>
          <a:p>
            <a:pPr>
              <a:defRPr/>
            </a:pPr>
            <a:r>
              <a:rPr lang="en-US"/>
              <a:t>St. Louis, Missouri </a:t>
            </a:r>
            <a:r>
              <a:rPr lang="en-US">
                <a:latin typeface="Wingdings" pitchFamily="2" charset="2"/>
              </a:rPr>
              <a:t>l</a:t>
            </a:r>
            <a:r>
              <a:rPr lang="en-US"/>
              <a:t> Tel: (314) 514-1352 </a:t>
            </a:r>
            <a:r>
              <a:rPr lang="en-US">
                <a:latin typeface="Wingdings" pitchFamily="2" charset="2"/>
              </a:rPr>
              <a:t>l</a:t>
            </a:r>
            <a:r>
              <a:rPr lang="en-US"/>
              <a:t> E-mail: leonmck@mckinneyassociates.com</a:t>
            </a:r>
          </a:p>
        </p:txBody>
      </p:sp>
      <p:pic>
        <p:nvPicPr>
          <p:cNvPr id="1028" name="Picture 7" descr="MATH08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8600"/>
            <a:ext cx="1447800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7" r:id="rId3"/>
    <p:sldLayoutId id="2147483898" r:id="rId4"/>
    <p:sldLayoutId id="2147483899" r:id="rId5"/>
    <p:sldLayoutId id="2147483900" r:id="rId6"/>
    <p:sldLayoutId id="2147483901" r:id="rId7"/>
    <p:sldLayoutId id="2147483902" r:id="rId8"/>
    <p:sldLayoutId id="2147483903" r:id="rId9"/>
    <p:sldLayoutId id="2147483904" r:id="rId10"/>
    <p:sldLayoutId id="2147483905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Times New Roman" pitchFamily="18" charset="0"/>
              </a:rPr>
              <a:t>McKinney Associates </a:t>
            </a:r>
            <a:r>
              <a:rPr lang="en-US" altLang="en-US" sz="1200" i="0" smtClean="0">
                <a:latin typeface="Wingdings" pitchFamily="2" charset="2"/>
              </a:rPr>
              <a:t>l</a:t>
            </a:r>
            <a:r>
              <a:rPr lang="en-US" altLang="en-US" sz="1200" smtClean="0">
                <a:latin typeface="Times New Roman" pitchFamily="18" charset="0"/>
              </a:rPr>
              <a:t> Aerospace &amp; Defense </a:t>
            </a:r>
            <a:r>
              <a:rPr lang="en-US" altLang="en-US" sz="1200" i="0" smtClean="0">
                <a:latin typeface="Wingdings" pitchFamily="2" charset="2"/>
              </a:rPr>
              <a:t>l</a:t>
            </a:r>
            <a:r>
              <a:rPr lang="en-US" altLang="en-US" sz="1200" smtClean="0">
                <a:latin typeface="Times New Roman" pitchFamily="18" charset="0"/>
              </a:rPr>
              <a:t> Systems Analyses &amp; Optimization </a:t>
            </a:r>
            <a:r>
              <a:rPr lang="en-US" altLang="en-US" sz="1200" i="0" smtClean="0">
                <a:latin typeface="Wingdings" pitchFamily="2" charset="2"/>
              </a:rPr>
              <a:t>l</a:t>
            </a:r>
            <a:r>
              <a:rPr lang="en-US" altLang="en-US" sz="1200" i="0" smtClean="0">
                <a:latin typeface="Times New Roman" pitchFamily="18" charset="0"/>
              </a:rPr>
              <a:t> </a:t>
            </a:r>
            <a:r>
              <a:rPr lang="en-US" altLang="en-US" sz="1200" smtClean="0">
                <a:latin typeface="Times New Roman" pitchFamily="18" charset="0"/>
              </a:rPr>
              <a:t>Government Affairs &amp; Public Policy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Times New Roman" pitchFamily="18" charset="0"/>
              </a:rPr>
              <a:t>St. Louis, Missouri</a:t>
            </a:r>
            <a:r>
              <a:rPr lang="en-US" altLang="en-US" sz="1200" i="0" smtClean="0">
                <a:latin typeface="Times New Roman" pitchFamily="18" charset="0"/>
              </a:rPr>
              <a:t> </a:t>
            </a:r>
            <a:r>
              <a:rPr lang="en-US" altLang="en-US" sz="1200" i="0" smtClean="0">
                <a:latin typeface="Wingdings" pitchFamily="2" charset="2"/>
              </a:rPr>
              <a:t>l</a:t>
            </a:r>
            <a:r>
              <a:rPr lang="en-US" altLang="en-US" sz="1200" i="0" smtClean="0">
                <a:latin typeface="Times New Roman" pitchFamily="18" charset="0"/>
              </a:rPr>
              <a:t> </a:t>
            </a:r>
            <a:r>
              <a:rPr lang="en-US" altLang="en-US" sz="1200" smtClean="0">
                <a:latin typeface="Times New Roman" pitchFamily="18" charset="0"/>
              </a:rPr>
              <a:t>Tel: (314) 514-1352</a:t>
            </a:r>
            <a:r>
              <a:rPr lang="en-US" altLang="en-US" sz="1200" i="0" smtClean="0">
                <a:latin typeface="Times New Roman" pitchFamily="18" charset="0"/>
              </a:rPr>
              <a:t> </a:t>
            </a:r>
            <a:r>
              <a:rPr lang="en-US" altLang="en-US" sz="1200" i="0" smtClean="0">
                <a:latin typeface="Wingdings" pitchFamily="2" charset="2"/>
              </a:rPr>
              <a:t>l</a:t>
            </a:r>
            <a:r>
              <a:rPr lang="en-US" altLang="en-US" sz="1200" i="0" smtClean="0">
                <a:latin typeface="Times New Roman" pitchFamily="18" charset="0"/>
              </a:rPr>
              <a:t> </a:t>
            </a:r>
            <a:r>
              <a:rPr lang="en-US" altLang="en-US" sz="1200" smtClean="0">
                <a:latin typeface="Times New Roman" pitchFamily="18" charset="0"/>
              </a:rPr>
              <a:t>E-mail: leonmck@mckinneyassociates.com</a:t>
            </a:r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1122363" y="1870075"/>
            <a:ext cx="6899275" cy="20812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r>
              <a:rPr lang="en-US" altLang="en-US" sz="3600" smtClean="0">
                <a:solidFill>
                  <a:srgbClr val="0070C0"/>
                </a:solidFill>
              </a:rPr>
              <a:t>The US Hypersonics Association:</a:t>
            </a:r>
            <a:br>
              <a:rPr lang="en-US" altLang="en-US" sz="3600" smtClean="0">
                <a:solidFill>
                  <a:srgbClr val="0070C0"/>
                </a:solidFill>
              </a:rPr>
            </a:br>
            <a:r>
              <a:rPr lang="en-US" altLang="en-US" sz="3600" smtClean="0">
                <a:solidFill>
                  <a:srgbClr val="0070C0"/>
                </a:solidFill>
              </a:rPr>
              <a:t>A Rebirth of the </a:t>
            </a:r>
            <a:br>
              <a:rPr lang="en-US" altLang="en-US" sz="3600" smtClean="0">
                <a:solidFill>
                  <a:srgbClr val="0070C0"/>
                </a:solidFill>
              </a:rPr>
            </a:br>
            <a:r>
              <a:rPr lang="en-US" altLang="en-US" sz="3600" smtClean="0">
                <a:solidFill>
                  <a:srgbClr val="0070C0"/>
                </a:solidFill>
              </a:rPr>
              <a:t>US Hypersonics Industry Team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57263" y="3951288"/>
            <a:ext cx="7345362" cy="677862"/>
          </a:xfrm>
          <a:noFill/>
        </p:spPr>
        <p:txBody>
          <a:bodyPr lIns="92075" tIns="46038" rIns="92075" bIns="46038"/>
          <a:lstStyle/>
          <a:p>
            <a:r>
              <a:rPr lang="en-US" altLang="en-US" sz="3200" smtClean="0">
                <a:solidFill>
                  <a:srgbClr val="FF0000"/>
                </a:solidFill>
              </a:rPr>
              <a:t>29 August 2017</a:t>
            </a:r>
          </a:p>
        </p:txBody>
      </p:sp>
      <p:pic>
        <p:nvPicPr>
          <p:cNvPr id="13317" name="Picture 4" descr="MATH0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1600200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5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5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 autoUpdateAnimBg="0"/>
      <p:bldP spid="55299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Times New Roman" pitchFamily="18" charset="0"/>
              </a:rPr>
              <a:t>McKinney Associates </a:t>
            </a:r>
            <a:r>
              <a:rPr lang="en-US" altLang="en-US" sz="1200" i="0" smtClean="0">
                <a:latin typeface="Wingdings" pitchFamily="2" charset="2"/>
              </a:rPr>
              <a:t>l</a:t>
            </a:r>
            <a:r>
              <a:rPr lang="en-US" altLang="en-US" sz="1200" smtClean="0">
                <a:latin typeface="Times New Roman" pitchFamily="18" charset="0"/>
              </a:rPr>
              <a:t> Aerospace &amp; Defense </a:t>
            </a:r>
            <a:r>
              <a:rPr lang="en-US" altLang="en-US" sz="1200" i="0" smtClean="0">
                <a:latin typeface="Wingdings" pitchFamily="2" charset="2"/>
              </a:rPr>
              <a:t>l</a:t>
            </a:r>
            <a:r>
              <a:rPr lang="en-US" altLang="en-US" sz="1200" smtClean="0">
                <a:latin typeface="Times New Roman" pitchFamily="18" charset="0"/>
              </a:rPr>
              <a:t> Systems Analyses &amp; Optimization </a:t>
            </a:r>
            <a:r>
              <a:rPr lang="en-US" altLang="en-US" sz="1200" i="0" smtClean="0">
                <a:latin typeface="Wingdings" pitchFamily="2" charset="2"/>
              </a:rPr>
              <a:t>l</a:t>
            </a:r>
            <a:r>
              <a:rPr lang="en-US" altLang="en-US" sz="1200" i="0" smtClean="0">
                <a:latin typeface="Times New Roman" pitchFamily="18" charset="0"/>
              </a:rPr>
              <a:t> </a:t>
            </a:r>
            <a:r>
              <a:rPr lang="en-US" altLang="en-US" sz="1200" smtClean="0">
                <a:latin typeface="Times New Roman" pitchFamily="18" charset="0"/>
              </a:rPr>
              <a:t>Government Affairs &amp; Public Policy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Times New Roman" pitchFamily="18" charset="0"/>
              </a:rPr>
              <a:t>St. Louis, Missouri</a:t>
            </a:r>
            <a:r>
              <a:rPr lang="en-US" altLang="en-US" sz="1200" i="0" smtClean="0">
                <a:latin typeface="Times New Roman" pitchFamily="18" charset="0"/>
              </a:rPr>
              <a:t> </a:t>
            </a:r>
            <a:r>
              <a:rPr lang="en-US" altLang="en-US" sz="1200" i="0" smtClean="0">
                <a:latin typeface="Wingdings" pitchFamily="2" charset="2"/>
              </a:rPr>
              <a:t>l</a:t>
            </a:r>
            <a:r>
              <a:rPr lang="en-US" altLang="en-US" sz="1200" i="0" smtClean="0">
                <a:latin typeface="Times New Roman" pitchFamily="18" charset="0"/>
              </a:rPr>
              <a:t> </a:t>
            </a:r>
            <a:r>
              <a:rPr lang="en-US" altLang="en-US" sz="1200" smtClean="0">
                <a:latin typeface="Times New Roman" pitchFamily="18" charset="0"/>
              </a:rPr>
              <a:t>Tel: (314) 514-1352</a:t>
            </a:r>
            <a:r>
              <a:rPr lang="en-US" altLang="en-US" sz="1200" i="0" smtClean="0">
                <a:latin typeface="Times New Roman" pitchFamily="18" charset="0"/>
              </a:rPr>
              <a:t> </a:t>
            </a:r>
            <a:r>
              <a:rPr lang="en-US" altLang="en-US" sz="1200" i="0" smtClean="0">
                <a:latin typeface="Wingdings" pitchFamily="2" charset="2"/>
              </a:rPr>
              <a:t>l</a:t>
            </a:r>
            <a:r>
              <a:rPr lang="en-US" altLang="en-US" sz="1200" i="0" smtClean="0">
                <a:latin typeface="Times New Roman" pitchFamily="18" charset="0"/>
              </a:rPr>
              <a:t> </a:t>
            </a:r>
            <a:r>
              <a:rPr lang="en-US" altLang="en-US" sz="1200" smtClean="0">
                <a:latin typeface="Times New Roman" pitchFamily="18" charset="0"/>
              </a:rPr>
              <a:t>E-mail: leonmck@mckinneyassociates.com</a:t>
            </a:r>
          </a:p>
        </p:txBody>
      </p:sp>
      <p:sp>
        <p:nvSpPr>
          <p:cNvPr id="14339" name="Rectangle 2"/>
          <p:cNvSpPr>
            <a:spLocks noChangeArrowheads="1"/>
          </p:cNvSpPr>
          <p:nvPr/>
        </p:nvSpPr>
        <p:spPr bwMode="auto">
          <a:xfrm>
            <a:off x="1951038" y="528638"/>
            <a:ext cx="702945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sz="2400" b="1">
                <a:solidFill>
                  <a:srgbClr val="000000"/>
                </a:solidFill>
              </a:rPr>
              <a:t>History Of US Hypersonics Industry Team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66700" y="1212850"/>
            <a:ext cx="8610600" cy="5114925"/>
          </a:xfrm>
          <a:prstGeom prst="rect">
            <a:avLst/>
          </a:prstGeom>
        </p:spPr>
        <p:txBody>
          <a:bodyPr/>
          <a:lstStyle/>
          <a:p>
            <a:pPr marL="285750" indent="-285750">
              <a:buClr>
                <a:srgbClr val="00B0F0"/>
              </a:buClr>
              <a:buFont typeface="Wingdings" panose="05000000000000000000" pitchFamily="2" charset="2"/>
              <a:buChar char="q"/>
              <a:defRPr/>
            </a:pPr>
            <a:r>
              <a:rPr lang="en-US" sz="1400" dirty="0"/>
              <a:t>The original US HIT (</a:t>
            </a:r>
            <a:r>
              <a:rPr lang="en-US" sz="1400" dirty="0" err="1"/>
              <a:t>Hypersonics</a:t>
            </a:r>
            <a:r>
              <a:rPr lang="en-US" sz="1400" dirty="0"/>
              <a:t> Industry Team) was formed in late 2008 and kicked off in January 2009.  Its purpose was to establish a consortium of US companies involved in </a:t>
            </a:r>
            <a:r>
              <a:rPr lang="en-US" sz="1400" dirty="0" err="1"/>
              <a:t>hypersonics</a:t>
            </a:r>
            <a:r>
              <a:rPr lang="en-US" sz="1400" dirty="0"/>
              <a:t> programs and activities and develop consensus positions and messages regarding US </a:t>
            </a:r>
            <a:r>
              <a:rPr lang="en-US" sz="1400" dirty="0" err="1"/>
              <a:t>hypersonics</a:t>
            </a:r>
            <a:r>
              <a:rPr lang="en-US" sz="1400" dirty="0"/>
              <a:t> programs and activities</a:t>
            </a:r>
          </a:p>
          <a:p>
            <a:pPr marL="285750" indent="-285750">
              <a:buClr>
                <a:srgbClr val="00B0F0"/>
              </a:buClr>
              <a:buFont typeface="Wingdings" panose="05000000000000000000" pitchFamily="2" charset="2"/>
              <a:buChar char="q"/>
              <a:defRPr/>
            </a:pPr>
            <a:r>
              <a:rPr lang="en-US" sz="1400" dirty="0"/>
              <a:t>The HIT did not advocate for or against specific programs  - instead the HIT focused on several broad goals and identified the technologies needed to achieve those goals</a:t>
            </a:r>
          </a:p>
          <a:p>
            <a:pPr marL="285750" indent="-285750">
              <a:buClr>
                <a:srgbClr val="00B0F0"/>
              </a:buClr>
              <a:buFont typeface="Wingdings" panose="05000000000000000000" pitchFamily="2" charset="2"/>
              <a:buChar char="q"/>
              <a:defRPr/>
            </a:pPr>
            <a:r>
              <a:rPr lang="en-US" sz="1400" dirty="0"/>
              <a:t>The HIT was an “education and outreach” organization as defined under the US Internal Revenue Service Code and was a Sub-Chapter S Corporation, a subsidiary of McKinney Associates</a:t>
            </a:r>
          </a:p>
          <a:p>
            <a:pPr marL="285750" indent="-285750">
              <a:buClr>
                <a:srgbClr val="00B0F0"/>
              </a:buClr>
              <a:buFont typeface="Wingdings" panose="05000000000000000000" pitchFamily="2" charset="2"/>
              <a:buChar char="q"/>
              <a:defRPr/>
            </a:pPr>
            <a:r>
              <a:rPr lang="en-US" sz="1400" dirty="0"/>
              <a:t>The HIT’s executive director (Leon McKinney, president of McKinney Associates) met with key personnel in the executive branch agencies – DoD, USAF, Navy, Army, NASA and OGAs - and in the US Congress</a:t>
            </a:r>
          </a:p>
          <a:p>
            <a:pPr marL="285750" indent="-285750">
              <a:buClr>
                <a:srgbClr val="00B0F0"/>
              </a:buClr>
              <a:buFont typeface="Wingdings" panose="05000000000000000000" pitchFamily="2" charset="2"/>
              <a:buChar char="q"/>
              <a:defRPr/>
            </a:pPr>
            <a:r>
              <a:rPr lang="en-US" sz="1400" dirty="0"/>
              <a:t>The HIT focused on US government entities, and foreign entities (companies and/or governments) were never part of the mission.</a:t>
            </a:r>
          </a:p>
          <a:p>
            <a:pPr marL="285750" indent="-285750">
              <a:buClr>
                <a:srgbClr val="00B0F0"/>
              </a:buClr>
              <a:buFont typeface="Wingdings" panose="05000000000000000000" pitchFamily="2" charset="2"/>
              <a:buChar char="q"/>
              <a:defRPr/>
            </a:pPr>
            <a:r>
              <a:rPr lang="en-US" sz="1400" dirty="0"/>
              <a:t>In addition to many, many meetings, the HIT hosted two very successful events – a luncheon on Capitol Hill and a forum in Rosslyn</a:t>
            </a:r>
          </a:p>
          <a:p>
            <a:pPr marL="285750" indent="-285750">
              <a:buClr>
                <a:srgbClr val="00B0F0"/>
              </a:buClr>
              <a:buFont typeface="Wingdings" panose="05000000000000000000" pitchFamily="2" charset="2"/>
              <a:buChar char="q"/>
              <a:defRPr/>
            </a:pPr>
            <a:r>
              <a:rPr lang="en-US" sz="1400" dirty="0"/>
              <a:t>By all accounts, the HIT was an extremely successful endeavor, which unfortunately came to an end in December 2011</a:t>
            </a:r>
          </a:p>
          <a:p>
            <a:pPr marL="742950" lvl="1" indent="-285750">
              <a:buFont typeface="Wingdings" panose="05000000000000000000" pitchFamily="2" charset="2"/>
              <a:buChar char="§"/>
              <a:defRPr/>
            </a:pPr>
            <a:r>
              <a:rPr lang="en-US" sz="1400" dirty="0"/>
              <a:t>The  staff in the Washington Operations offices of several HIT member companies believed the HIT was  a “lobbying organization” and prevailed upon their companies’ management to resign from the HIT</a:t>
            </a:r>
          </a:p>
          <a:p>
            <a:pPr marL="742950" lvl="1" indent="-285750">
              <a:buFont typeface="Wingdings" panose="05000000000000000000" pitchFamily="2" charset="2"/>
              <a:buChar char="§"/>
              <a:defRPr/>
            </a:pPr>
            <a:r>
              <a:rPr lang="en-US" sz="1400" dirty="0"/>
              <a:t>Resulting loss of funding left the HIT with insufficient resources to perform at the level expected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1400" b="1" dirty="0"/>
          </a:p>
          <a:p>
            <a:pPr algn="ctr" eaLnBrk="1" hangingPunct="1">
              <a:lnSpc>
                <a:spcPct val="90000"/>
              </a:lnSpc>
              <a:defRPr/>
            </a:pPr>
            <a:r>
              <a:rPr lang="en-US" sz="1400" b="1" dirty="0">
                <a:solidFill>
                  <a:srgbClr val="C00000"/>
                </a:solidFill>
              </a:rPr>
              <a:t>With </a:t>
            </a:r>
            <a:r>
              <a:rPr lang="en-US" sz="1400" b="1" dirty="0" err="1">
                <a:solidFill>
                  <a:srgbClr val="C00000"/>
                </a:solidFill>
              </a:rPr>
              <a:t>hypersonics</a:t>
            </a:r>
            <a:r>
              <a:rPr lang="en-US" sz="1400" b="1" dirty="0">
                <a:solidFill>
                  <a:srgbClr val="C00000"/>
                </a:solidFill>
              </a:rPr>
              <a:t> programs and activities receiving increased attention in the US and internationally, it’s high time for a rebirth of the HIT!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Times New Roman" pitchFamily="18" charset="0"/>
              </a:rPr>
              <a:t>McKinney Associates </a:t>
            </a:r>
            <a:r>
              <a:rPr lang="en-US" altLang="en-US" sz="1200" i="0" smtClean="0">
                <a:latin typeface="Wingdings" pitchFamily="2" charset="2"/>
              </a:rPr>
              <a:t>l</a:t>
            </a:r>
            <a:r>
              <a:rPr lang="en-US" altLang="en-US" sz="1200" smtClean="0">
                <a:latin typeface="Times New Roman" pitchFamily="18" charset="0"/>
              </a:rPr>
              <a:t> Aerospace &amp; Defense </a:t>
            </a:r>
            <a:r>
              <a:rPr lang="en-US" altLang="en-US" sz="1200" i="0" smtClean="0">
                <a:latin typeface="Wingdings" pitchFamily="2" charset="2"/>
              </a:rPr>
              <a:t>l</a:t>
            </a:r>
            <a:r>
              <a:rPr lang="en-US" altLang="en-US" sz="1200" smtClean="0">
                <a:latin typeface="Times New Roman" pitchFamily="18" charset="0"/>
              </a:rPr>
              <a:t> Systems Analyses &amp; Optimization </a:t>
            </a:r>
            <a:r>
              <a:rPr lang="en-US" altLang="en-US" sz="1200" i="0" smtClean="0">
                <a:latin typeface="Wingdings" pitchFamily="2" charset="2"/>
              </a:rPr>
              <a:t>l</a:t>
            </a:r>
            <a:r>
              <a:rPr lang="en-US" altLang="en-US" sz="1200" i="0" smtClean="0">
                <a:latin typeface="Times New Roman" pitchFamily="18" charset="0"/>
              </a:rPr>
              <a:t> </a:t>
            </a:r>
            <a:r>
              <a:rPr lang="en-US" altLang="en-US" sz="1200" smtClean="0">
                <a:latin typeface="Times New Roman" pitchFamily="18" charset="0"/>
              </a:rPr>
              <a:t>Government Affairs &amp; Public Policy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Times New Roman" pitchFamily="18" charset="0"/>
              </a:rPr>
              <a:t>St. Louis, Missouri</a:t>
            </a:r>
            <a:r>
              <a:rPr lang="en-US" altLang="en-US" sz="1200" i="0" smtClean="0">
                <a:latin typeface="Times New Roman" pitchFamily="18" charset="0"/>
              </a:rPr>
              <a:t> </a:t>
            </a:r>
            <a:r>
              <a:rPr lang="en-US" altLang="en-US" sz="1200" i="0" smtClean="0">
                <a:latin typeface="Wingdings" pitchFamily="2" charset="2"/>
              </a:rPr>
              <a:t>l</a:t>
            </a:r>
            <a:r>
              <a:rPr lang="en-US" altLang="en-US" sz="1200" i="0" smtClean="0">
                <a:latin typeface="Times New Roman" pitchFamily="18" charset="0"/>
              </a:rPr>
              <a:t> </a:t>
            </a:r>
            <a:r>
              <a:rPr lang="en-US" altLang="en-US" sz="1200" smtClean="0">
                <a:latin typeface="Times New Roman" pitchFamily="18" charset="0"/>
              </a:rPr>
              <a:t>Tel: (314) 514-1352</a:t>
            </a:r>
            <a:r>
              <a:rPr lang="en-US" altLang="en-US" sz="1200" i="0" smtClean="0">
                <a:latin typeface="Times New Roman" pitchFamily="18" charset="0"/>
              </a:rPr>
              <a:t> </a:t>
            </a:r>
            <a:r>
              <a:rPr lang="en-US" altLang="en-US" sz="1200" i="0" smtClean="0">
                <a:latin typeface="Wingdings" pitchFamily="2" charset="2"/>
              </a:rPr>
              <a:t>l</a:t>
            </a:r>
            <a:r>
              <a:rPr lang="en-US" altLang="en-US" sz="1200" i="0" smtClean="0">
                <a:latin typeface="Times New Roman" pitchFamily="18" charset="0"/>
              </a:rPr>
              <a:t> </a:t>
            </a:r>
            <a:r>
              <a:rPr lang="en-US" altLang="en-US" sz="1200" smtClean="0">
                <a:latin typeface="Times New Roman" pitchFamily="18" charset="0"/>
              </a:rPr>
              <a:t>E-mail: leonmck@mckinneyassociates.com</a:t>
            </a:r>
          </a:p>
        </p:txBody>
      </p:sp>
      <p:sp>
        <p:nvSpPr>
          <p:cNvPr id="15363" name="Rectangle 2"/>
          <p:cNvSpPr>
            <a:spLocks noChangeArrowheads="1"/>
          </p:cNvSpPr>
          <p:nvPr/>
        </p:nvSpPr>
        <p:spPr bwMode="auto">
          <a:xfrm>
            <a:off x="2136775" y="528638"/>
            <a:ext cx="66294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sz="2400" b="1">
                <a:solidFill>
                  <a:srgbClr val="000000"/>
                </a:solidFill>
              </a:rPr>
              <a:t>The New US Hypersonics Association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66700" y="1212850"/>
            <a:ext cx="8610600" cy="5114925"/>
          </a:xfrm>
          <a:prstGeom prst="rect">
            <a:avLst/>
          </a:prstGeom>
        </p:spPr>
        <p:txBody>
          <a:bodyPr/>
          <a:lstStyle/>
          <a:p>
            <a:pPr marL="285750" indent="-285750">
              <a:buClr>
                <a:srgbClr val="00B0F0"/>
              </a:buClr>
              <a:buFont typeface="Wingdings" panose="05000000000000000000" pitchFamily="2" charset="2"/>
              <a:buChar char="q"/>
              <a:defRPr/>
            </a:pPr>
            <a:r>
              <a:rPr lang="en-US" sz="1400" dirty="0" smtClean="0"/>
              <a:t>Executive Director Leon </a:t>
            </a:r>
            <a:r>
              <a:rPr lang="en-US" sz="1400" dirty="0"/>
              <a:t>McKinney proposes a rebirth of the US HIT as the “US </a:t>
            </a:r>
            <a:r>
              <a:rPr lang="en-US" sz="1400" dirty="0" err="1"/>
              <a:t>Hypersonics</a:t>
            </a:r>
            <a:r>
              <a:rPr lang="en-US" sz="1400" dirty="0"/>
              <a:t> Association”, or </a:t>
            </a:r>
            <a:r>
              <a:rPr lang="en-US" sz="1400" dirty="0" err="1" smtClean="0"/>
              <a:t>HypA</a:t>
            </a:r>
            <a:endParaRPr lang="en-US" sz="1400" dirty="0"/>
          </a:p>
          <a:p>
            <a:pPr marL="285750" indent="-285750">
              <a:buClr>
                <a:srgbClr val="00B0F0"/>
              </a:buClr>
              <a:buFont typeface="Wingdings" panose="05000000000000000000" pitchFamily="2" charset="2"/>
              <a:buChar char="q"/>
              <a:defRPr/>
            </a:pPr>
            <a:r>
              <a:rPr lang="en-US" sz="1400" dirty="0"/>
              <a:t>The name can be changed as interested parties come together to kickoff this new organization, but for the purposes of this discussion </a:t>
            </a:r>
            <a:r>
              <a:rPr lang="en-US" sz="1400" dirty="0" smtClean="0"/>
              <a:t>US </a:t>
            </a:r>
            <a:r>
              <a:rPr lang="en-US" sz="1400" dirty="0" err="1" smtClean="0"/>
              <a:t>HypA</a:t>
            </a:r>
            <a:r>
              <a:rPr lang="en-US" sz="1400" dirty="0" smtClean="0"/>
              <a:t> </a:t>
            </a:r>
            <a:r>
              <a:rPr lang="en-US" sz="1400" dirty="0"/>
              <a:t>will be a placeholder</a:t>
            </a:r>
          </a:p>
          <a:p>
            <a:pPr marL="285750" indent="-285750">
              <a:buClr>
                <a:srgbClr val="00B0F0"/>
              </a:buClr>
              <a:buFont typeface="Wingdings" panose="05000000000000000000" pitchFamily="2" charset="2"/>
              <a:buChar char="q"/>
              <a:defRPr/>
            </a:pPr>
            <a:r>
              <a:rPr lang="en-US" sz="1400" dirty="0"/>
              <a:t>The new </a:t>
            </a:r>
            <a:r>
              <a:rPr lang="en-US" sz="1400" dirty="0" smtClean="0"/>
              <a:t>US </a:t>
            </a:r>
            <a:r>
              <a:rPr lang="en-US" sz="1400" dirty="0" err="1" smtClean="0"/>
              <a:t>HypA</a:t>
            </a:r>
            <a:r>
              <a:rPr lang="en-US" sz="1400" dirty="0" smtClean="0"/>
              <a:t> </a:t>
            </a:r>
            <a:r>
              <a:rPr lang="en-US" sz="1400" dirty="0"/>
              <a:t>is envisioned as functioning in a manner very similar to the old HIT, as described below, subject of course to concurrence by the Members:</a:t>
            </a:r>
          </a:p>
          <a:p>
            <a:pPr>
              <a:buClr>
                <a:srgbClr val="00B0F0"/>
              </a:buClr>
              <a:defRPr/>
            </a:pPr>
            <a:endParaRPr lang="en-US" sz="1400" dirty="0"/>
          </a:p>
          <a:p>
            <a:pPr marL="742950" lvl="1" indent="-285750">
              <a:buClr>
                <a:srgbClr val="FF0000"/>
              </a:buClr>
              <a:buSzPct val="130000"/>
              <a:buFont typeface="Wingdings" panose="05000000000000000000" pitchFamily="2" charset="2"/>
              <a:buChar char="§"/>
              <a:defRPr/>
            </a:pPr>
            <a:r>
              <a:rPr lang="en-US" sz="1300" dirty="0"/>
              <a:t>The new </a:t>
            </a:r>
            <a:r>
              <a:rPr lang="en-US" sz="1300" dirty="0" smtClean="0"/>
              <a:t>US </a:t>
            </a:r>
            <a:r>
              <a:rPr lang="en-US" sz="1300" dirty="0" err="1" smtClean="0"/>
              <a:t>HypA</a:t>
            </a:r>
            <a:r>
              <a:rPr lang="en-US" sz="1300" dirty="0" smtClean="0"/>
              <a:t> </a:t>
            </a:r>
            <a:r>
              <a:rPr lang="en-US" sz="1300" dirty="0"/>
              <a:t>will engage with the US Congress as formalized in the </a:t>
            </a:r>
            <a:r>
              <a:rPr lang="en-US" sz="1300" dirty="0" smtClean="0"/>
              <a:t>US </a:t>
            </a:r>
            <a:r>
              <a:rPr lang="en-US" sz="1300" dirty="0" err="1" smtClean="0"/>
              <a:t>HypA</a:t>
            </a:r>
            <a:r>
              <a:rPr lang="en-US" sz="1300" dirty="0" smtClean="0"/>
              <a:t> </a:t>
            </a:r>
            <a:r>
              <a:rPr lang="en-US" sz="1300" dirty="0"/>
              <a:t>Charter and Mission Statement</a:t>
            </a:r>
          </a:p>
          <a:p>
            <a:pPr marL="742950" lvl="1" indent="-285750">
              <a:buClr>
                <a:srgbClr val="FF0000"/>
              </a:buClr>
              <a:buSzPct val="130000"/>
              <a:buFont typeface="Wingdings" panose="05000000000000000000" pitchFamily="2" charset="2"/>
              <a:buChar char="§"/>
              <a:defRPr/>
            </a:pPr>
            <a:r>
              <a:rPr lang="en-US" sz="1300" dirty="0" smtClean="0"/>
              <a:t>US </a:t>
            </a:r>
            <a:r>
              <a:rPr lang="en-US" sz="1300" dirty="0" err="1" smtClean="0"/>
              <a:t>HypA</a:t>
            </a:r>
            <a:r>
              <a:rPr lang="en-US" sz="1300" dirty="0" smtClean="0"/>
              <a:t> </a:t>
            </a:r>
            <a:r>
              <a:rPr lang="en-US" sz="1300" dirty="0"/>
              <a:t>member organizations – corporations, companies, government agencies, universities, research institutes, media entities, etc. - and individual members will be free to engage with the US Congress in whatever manner they deem fit</a:t>
            </a:r>
          </a:p>
          <a:p>
            <a:pPr marL="742950" lvl="1" indent="-285750">
              <a:buClr>
                <a:srgbClr val="FF0000"/>
              </a:buClr>
              <a:buSzPct val="130000"/>
              <a:buFont typeface="Wingdings" panose="05000000000000000000" pitchFamily="2" charset="2"/>
              <a:buChar char="§"/>
              <a:defRPr/>
            </a:pPr>
            <a:r>
              <a:rPr lang="en-US" sz="1300" dirty="0"/>
              <a:t>In fact, the </a:t>
            </a:r>
            <a:r>
              <a:rPr lang="en-US" sz="1300" dirty="0" smtClean="0"/>
              <a:t>US </a:t>
            </a:r>
            <a:r>
              <a:rPr lang="en-US" sz="1300" dirty="0" err="1" smtClean="0"/>
              <a:t>HypA</a:t>
            </a:r>
            <a:r>
              <a:rPr lang="en-US" sz="1300" dirty="0" smtClean="0"/>
              <a:t> </a:t>
            </a:r>
            <a:r>
              <a:rPr lang="en-US" sz="1300" dirty="0"/>
              <a:t>will invite Members of Congress and Congressional Staff to join the </a:t>
            </a:r>
            <a:r>
              <a:rPr lang="en-US" sz="1300" dirty="0" smtClean="0"/>
              <a:t>US </a:t>
            </a:r>
            <a:r>
              <a:rPr lang="en-US" sz="1300" dirty="0" err="1" smtClean="0"/>
              <a:t>HypA</a:t>
            </a:r>
            <a:r>
              <a:rPr lang="en-US" sz="1300" dirty="0" smtClean="0"/>
              <a:t>!</a:t>
            </a:r>
            <a:endParaRPr lang="en-US" sz="1300" dirty="0"/>
          </a:p>
          <a:p>
            <a:pPr marL="742950" lvl="1" indent="-285750">
              <a:buClr>
                <a:srgbClr val="FF0000"/>
              </a:buClr>
              <a:buSzPct val="130000"/>
              <a:buFont typeface="Wingdings" panose="05000000000000000000" pitchFamily="2" charset="2"/>
              <a:buChar char="§"/>
              <a:defRPr/>
            </a:pPr>
            <a:r>
              <a:rPr lang="en-US" sz="1300" dirty="0"/>
              <a:t>The </a:t>
            </a:r>
            <a:r>
              <a:rPr lang="en-US" sz="1300" dirty="0" smtClean="0"/>
              <a:t>US </a:t>
            </a:r>
            <a:r>
              <a:rPr lang="en-US" sz="1300" dirty="0" err="1" smtClean="0"/>
              <a:t>HypA</a:t>
            </a:r>
            <a:r>
              <a:rPr lang="en-US" sz="1300" dirty="0" smtClean="0"/>
              <a:t> </a:t>
            </a:r>
            <a:r>
              <a:rPr lang="en-US" sz="1300" dirty="0"/>
              <a:t>will focus on outreach and education and advocacy (OE&amp;A) to the US government executive and legislative branches, universities, research institutes, appropriate technical and educational societies, the media, and the general public</a:t>
            </a:r>
          </a:p>
          <a:p>
            <a:pPr marL="742950" lvl="1" indent="-285750">
              <a:buClr>
                <a:srgbClr val="FF0000"/>
              </a:buClr>
              <a:buSzPct val="130000"/>
              <a:buFont typeface="Wingdings" panose="05000000000000000000" pitchFamily="2" charset="2"/>
              <a:buChar char="§"/>
              <a:defRPr/>
            </a:pPr>
            <a:r>
              <a:rPr lang="en-US" sz="1300" dirty="0"/>
              <a:t>The </a:t>
            </a:r>
            <a:r>
              <a:rPr lang="en-US" sz="1300" dirty="0" smtClean="0"/>
              <a:t>US </a:t>
            </a:r>
            <a:r>
              <a:rPr lang="en-US" sz="1300" dirty="0" err="1" smtClean="0"/>
              <a:t>HypA</a:t>
            </a:r>
            <a:r>
              <a:rPr lang="en-US" sz="1300" dirty="0" smtClean="0"/>
              <a:t> </a:t>
            </a:r>
            <a:r>
              <a:rPr lang="en-US" sz="1300" dirty="0"/>
              <a:t>will engage and collaborate with the AIAA </a:t>
            </a:r>
            <a:r>
              <a:rPr lang="en-US" sz="1300" dirty="0" err="1"/>
              <a:t>HyTASP</a:t>
            </a:r>
            <a:r>
              <a:rPr lang="en-US" sz="1300" dirty="0"/>
              <a:t> and other AIAA TCs and PCs</a:t>
            </a:r>
          </a:p>
          <a:p>
            <a:pPr marL="742950" lvl="1" indent="-285750">
              <a:buClr>
                <a:srgbClr val="FF0000"/>
              </a:buClr>
              <a:buSzPct val="130000"/>
              <a:buFont typeface="Wingdings" panose="05000000000000000000" pitchFamily="2" charset="2"/>
              <a:buChar char="§"/>
              <a:defRPr/>
            </a:pPr>
            <a:r>
              <a:rPr lang="en-US" sz="1300" dirty="0"/>
              <a:t>The </a:t>
            </a:r>
            <a:r>
              <a:rPr lang="en-US" sz="1300" dirty="0" smtClean="0"/>
              <a:t>US </a:t>
            </a:r>
            <a:r>
              <a:rPr lang="en-US" sz="1300" dirty="0" err="1" smtClean="0"/>
              <a:t>HypA</a:t>
            </a:r>
            <a:r>
              <a:rPr lang="en-US" sz="1300" dirty="0" smtClean="0"/>
              <a:t> </a:t>
            </a:r>
            <a:r>
              <a:rPr lang="en-US" sz="1300" dirty="0"/>
              <a:t>will engage with appropriate international technical organizations (e.g. ISABE, IAF, </a:t>
            </a:r>
            <a:r>
              <a:rPr lang="en-US" sz="1300" dirty="0" err="1"/>
              <a:t>etc</a:t>
            </a:r>
            <a:r>
              <a:rPr lang="en-US" sz="1300" dirty="0"/>
              <a:t>)</a:t>
            </a:r>
          </a:p>
          <a:p>
            <a:pPr marL="742950" lvl="1" indent="-285750">
              <a:buClr>
                <a:srgbClr val="FF0000"/>
              </a:buClr>
              <a:buSzPct val="130000"/>
              <a:buFont typeface="Wingdings" panose="05000000000000000000" pitchFamily="2" charset="2"/>
              <a:buChar char="§"/>
              <a:defRPr/>
            </a:pPr>
            <a:r>
              <a:rPr lang="en-US" sz="1300" dirty="0"/>
              <a:t>The </a:t>
            </a:r>
            <a:r>
              <a:rPr lang="en-US" sz="1300" dirty="0" smtClean="0"/>
              <a:t>US </a:t>
            </a:r>
            <a:r>
              <a:rPr lang="en-US" sz="1300" dirty="0" err="1" smtClean="0"/>
              <a:t>HypA</a:t>
            </a:r>
            <a:r>
              <a:rPr lang="en-US" sz="1300" dirty="0" smtClean="0"/>
              <a:t> </a:t>
            </a:r>
            <a:r>
              <a:rPr lang="en-US" sz="1300" dirty="0"/>
              <a:t>will host various events – public and closed - featuring speakers, panel discussions and exhibits in the Washington DC area, Southern California, and other TBD locations throughout the US</a:t>
            </a:r>
          </a:p>
          <a:p>
            <a:pPr marL="742950" lvl="1" indent="-285750">
              <a:buClr>
                <a:srgbClr val="FF0000"/>
              </a:buClr>
              <a:buSzPct val="130000"/>
              <a:buFont typeface="Wingdings" panose="05000000000000000000" pitchFamily="2" charset="2"/>
              <a:buChar char="§"/>
              <a:defRPr/>
            </a:pPr>
            <a:r>
              <a:rPr lang="en-US" sz="1300" dirty="0"/>
              <a:t>The </a:t>
            </a:r>
            <a:r>
              <a:rPr lang="en-US" sz="1300" dirty="0" smtClean="0"/>
              <a:t>US </a:t>
            </a:r>
            <a:r>
              <a:rPr lang="en-US" sz="1300" dirty="0" err="1" smtClean="0"/>
              <a:t>HypA</a:t>
            </a:r>
            <a:r>
              <a:rPr lang="en-US" sz="1300" dirty="0" smtClean="0"/>
              <a:t> </a:t>
            </a:r>
            <a:r>
              <a:rPr lang="en-US" sz="1300" dirty="0"/>
              <a:t>will publish reports in a timely manner of all </a:t>
            </a:r>
            <a:r>
              <a:rPr lang="en-US" sz="1300" dirty="0" smtClean="0"/>
              <a:t>US </a:t>
            </a:r>
            <a:r>
              <a:rPr lang="en-US" sz="1300" dirty="0" err="1" smtClean="0"/>
              <a:t>HypA</a:t>
            </a:r>
            <a:r>
              <a:rPr lang="en-US" sz="1300" dirty="0" smtClean="0"/>
              <a:t> </a:t>
            </a:r>
            <a:r>
              <a:rPr lang="en-US" sz="1300" dirty="0"/>
              <a:t>activities, as well as a members-only monthly update, and maintain a mixed public/private website with the latest news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Times New Roman" pitchFamily="18" charset="0"/>
              </a:rPr>
              <a:t>McKinney Associates </a:t>
            </a:r>
            <a:r>
              <a:rPr lang="en-US" altLang="en-US" sz="1200" i="0" smtClean="0">
                <a:latin typeface="Wingdings" pitchFamily="2" charset="2"/>
              </a:rPr>
              <a:t>l</a:t>
            </a:r>
            <a:r>
              <a:rPr lang="en-US" altLang="en-US" sz="1200" smtClean="0">
                <a:latin typeface="Times New Roman" pitchFamily="18" charset="0"/>
              </a:rPr>
              <a:t> Aerospace &amp; Defense </a:t>
            </a:r>
            <a:r>
              <a:rPr lang="en-US" altLang="en-US" sz="1200" i="0" smtClean="0">
                <a:latin typeface="Wingdings" pitchFamily="2" charset="2"/>
              </a:rPr>
              <a:t>l</a:t>
            </a:r>
            <a:r>
              <a:rPr lang="en-US" altLang="en-US" sz="1200" smtClean="0">
                <a:latin typeface="Times New Roman" pitchFamily="18" charset="0"/>
              </a:rPr>
              <a:t> Systems Analyses &amp; Optimization </a:t>
            </a:r>
            <a:r>
              <a:rPr lang="en-US" altLang="en-US" sz="1200" i="0" smtClean="0">
                <a:latin typeface="Wingdings" pitchFamily="2" charset="2"/>
              </a:rPr>
              <a:t>l</a:t>
            </a:r>
            <a:r>
              <a:rPr lang="en-US" altLang="en-US" sz="1200" i="0" smtClean="0">
                <a:latin typeface="Times New Roman" pitchFamily="18" charset="0"/>
              </a:rPr>
              <a:t> </a:t>
            </a:r>
            <a:r>
              <a:rPr lang="en-US" altLang="en-US" sz="1200" smtClean="0">
                <a:latin typeface="Times New Roman" pitchFamily="18" charset="0"/>
              </a:rPr>
              <a:t>Government Affairs &amp; Public Policy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Times New Roman" pitchFamily="18" charset="0"/>
              </a:rPr>
              <a:t>St. Louis, Missouri</a:t>
            </a:r>
            <a:r>
              <a:rPr lang="en-US" altLang="en-US" sz="1200" i="0" smtClean="0">
                <a:latin typeface="Times New Roman" pitchFamily="18" charset="0"/>
              </a:rPr>
              <a:t> </a:t>
            </a:r>
            <a:r>
              <a:rPr lang="en-US" altLang="en-US" sz="1200" i="0" smtClean="0">
                <a:latin typeface="Wingdings" pitchFamily="2" charset="2"/>
              </a:rPr>
              <a:t>l</a:t>
            </a:r>
            <a:r>
              <a:rPr lang="en-US" altLang="en-US" sz="1200" i="0" smtClean="0">
                <a:latin typeface="Times New Roman" pitchFamily="18" charset="0"/>
              </a:rPr>
              <a:t> </a:t>
            </a:r>
            <a:r>
              <a:rPr lang="en-US" altLang="en-US" sz="1200" smtClean="0">
                <a:latin typeface="Times New Roman" pitchFamily="18" charset="0"/>
              </a:rPr>
              <a:t>Tel: (314) 514-1352</a:t>
            </a:r>
            <a:r>
              <a:rPr lang="en-US" altLang="en-US" sz="1200" i="0" smtClean="0">
                <a:latin typeface="Times New Roman" pitchFamily="18" charset="0"/>
              </a:rPr>
              <a:t> </a:t>
            </a:r>
            <a:r>
              <a:rPr lang="en-US" altLang="en-US" sz="1200" i="0" smtClean="0">
                <a:latin typeface="Wingdings" pitchFamily="2" charset="2"/>
              </a:rPr>
              <a:t>l</a:t>
            </a:r>
            <a:r>
              <a:rPr lang="en-US" altLang="en-US" sz="1200" i="0" smtClean="0">
                <a:latin typeface="Times New Roman" pitchFamily="18" charset="0"/>
              </a:rPr>
              <a:t> </a:t>
            </a:r>
            <a:r>
              <a:rPr lang="en-US" altLang="en-US" sz="1200" smtClean="0">
                <a:latin typeface="Times New Roman" pitchFamily="18" charset="0"/>
              </a:rPr>
              <a:t>E-mail: leonmck@mckinneyassociates.com</a:t>
            </a:r>
          </a:p>
        </p:txBody>
      </p:sp>
      <p:sp>
        <p:nvSpPr>
          <p:cNvPr id="16387" name="Rectangle 2"/>
          <p:cNvSpPr>
            <a:spLocks noChangeArrowheads="1"/>
          </p:cNvSpPr>
          <p:nvPr/>
        </p:nvSpPr>
        <p:spPr bwMode="auto">
          <a:xfrm>
            <a:off x="1787980" y="528638"/>
            <a:ext cx="6978196" cy="4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7" tIns="44450" rIns="90487" bIns="44450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sz="2400" b="1" dirty="0" smtClean="0">
                <a:solidFill>
                  <a:srgbClr val="000000"/>
                </a:solidFill>
              </a:rPr>
              <a:t>US </a:t>
            </a:r>
            <a:r>
              <a:rPr kumimoji="0" lang="en-US" altLang="en-US" sz="2400" b="1" dirty="0" err="1" smtClean="0">
                <a:solidFill>
                  <a:srgbClr val="000000"/>
                </a:solidFill>
              </a:rPr>
              <a:t>HypA</a:t>
            </a:r>
            <a:r>
              <a:rPr kumimoji="0" lang="en-US" altLang="en-US" sz="2400" b="1" dirty="0" smtClean="0">
                <a:solidFill>
                  <a:srgbClr val="000000"/>
                </a:solidFill>
              </a:rPr>
              <a:t> </a:t>
            </a:r>
            <a:r>
              <a:rPr kumimoji="0" lang="en-US" altLang="en-US" sz="2400" b="1" dirty="0">
                <a:solidFill>
                  <a:srgbClr val="000000"/>
                </a:solidFill>
              </a:rPr>
              <a:t>Notional Organizational Structure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66700" y="1212850"/>
            <a:ext cx="8610600" cy="5114925"/>
          </a:xfrm>
          <a:prstGeom prst="rect">
            <a:avLst/>
          </a:prstGeom>
        </p:spPr>
        <p:txBody>
          <a:bodyPr/>
          <a:lstStyle/>
          <a:p>
            <a:pPr marL="285750" indent="-285750">
              <a:buClr>
                <a:srgbClr val="00B0F0"/>
              </a:buClr>
              <a:buFont typeface="Wingdings" panose="05000000000000000000" pitchFamily="2" charset="2"/>
              <a:buChar char="q"/>
              <a:defRPr/>
            </a:pPr>
            <a:r>
              <a:rPr lang="en-US" sz="1400" dirty="0" smtClean="0"/>
              <a:t>US </a:t>
            </a:r>
            <a:r>
              <a:rPr lang="en-US" sz="1400" dirty="0" err="1" smtClean="0"/>
              <a:t>HypA</a:t>
            </a:r>
            <a:r>
              <a:rPr lang="en-US" sz="1400" dirty="0" smtClean="0"/>
              <a:t> </a:t>
            </a:r>
            <a:r>
              <a:rPr lang="en-US" sz="1400" dirty="0"/>
              <a:t>membership is envisioned to consist of several tiers (precise details still TBD):</a:t>
            </a:r>
          </a:p>
          <a:p>
            <a:pPr>
              <a:buClr>
                <a:srgbClr val="00B0F0"/>
              </a:buClr>
              <a:defRPr/>
            </a:pPr>
            <a:endParaRPr lang="en-US" sz="1400" dirty="0"/>
          </a:p>
          <a:p>
            <a:pPr marL="285750" indent="-285750">
              <a:buClr>
                <a:srgbClr val="00B0F0"/>
              </a:buClr>
              <a:buFont typeface="Wingdings" panose="05000000000000000000" pitchFamily="2" charset="2"/>
              <a:buChar char="q"/>
              <a:defRPr/>
            </a:pPr>
            <a:r>
              <a:rPr lang="en-US" sz="1400" dirty="0"/>
              <a:t>Executive Committee (ExCom) – Organization Members paying annual dues of ~ $5,000</a:t>
            </a:r>
          </a:p>
          <a:p>
            <a:pPr marL="742950" lvl="1" indent="-285750">
              <a:buClr>
                <a:schemeClr val="tx1"/>
              </a:buClr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sz="1200" dirty="0"/>
              <a:t>Small Businesses ( &lt; 100 employees) and / or Individual Members can serve on the ExCom by paying ~ $2,000</a:t>
            </a:r>
          </a:p>
          <a:p>
            <a:pPr marL="742950" lvl="1" indent="-285750">
              <a:buClr>
                <a:schemeClr val="tx1"/>
              </a:buClr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sz="1200" dirty="0"/>
              <a:t>The ExCom will oversee the </a:t>
            </a:r>
            <a:r>
              <a:rPr lang="en-US" sz="1200" dirty="0" smtClean="0"/>
              <a:t>US </a:t>
            </a:r>
            <a:r>
              <a:rPr lang="en-US" sz="1200" dirty="0" err="1" smtClean="0"/>
              <a:t>HypA</a:t>
            </a:r>
            <a:r>
              <a:rPr lang="en-US" sz="1200" dirty="0" smtClean="0"/>
              <a:t> </a:t>
            </a:r>
            <a:r>
              <a:rPr lang="en-US" sz="1200" dirty="0"/>
              <a:t>Executive Director and be responsible for the </a:t>
            </a:r>
            <a:r>
              <a:rPr lang="en-US" sz="1200" dirty="0" smtClean="0"/>
              <a:t>US </a:t>
            </a:r>
            <a:r>
              <a:rPr lang="en-US" sz="1200" dirty="0" err="1" smtClean="0"/>
              <a:t>HypA</a:t>
            </a:r>
            <a:r>
              <a:rPr lang="en-US" sz="1200" dirty="0" smtClean="0"/>
              <a:t> </a:t>
            </a:r>
            <a:r>
              <a:rPr lang="en-US" sz="1200" dirty="0"/>
              <a:t>Charter, Mission Statement and Operations</a:t>
            </a:r>
          </a:p>
          <a:p>
            <a:pPr>
              <a:buClr>
                <a:srgbClr val="00B0F0"/>
              </a:buClr>
              <a:defRPr/>
            </a:pPr>
            <a:endParaRPr lang="en-US" sz="1400" dirty="0"/>
          </a:p>
          <a:p>
            <a:pPr marL="285750" indent="-285750">
              <a:buClr>
                <a:srgbClr val="00B0F0"/>
              </a:buClr>
              <a:buFont typeface="Wingdings" panose="05000000000000000000" pitchFamily="2" charset="2"/>
              <a:buChar char="q"/>
              <a:defRPr/>
            </a:pPr>
            <a:r>
              <a:rPr lang="en-US" sz="1400" dirty="0"/>
              <a:t>General Members – Organization Members and/or Individual Members paying annual dues of ~ $1,000</a:t>
            </a:r>
          </a:p>
          <a:p>
            <a:pPr marL="742950" lvl="1" indent="-285750">
              <a:buClr>
                <a:schemeClr val="tx1"/>
              </a:buClr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sz="1200" dirty="0"/>
              <a:t>The General Members will have at least 1 representative on the ExCom, with a goal of comprising 20% to 25% of the ExCom membership</a:t>
            </a:r>
          </a:p>
          <a:p>
            <a:pPr marL="285750" indent="-285750">
              <a:buClr>
                <a:srgbClr val="00B0F0"/>
              </a:buClr>
              <a:buFont typeface="Wingdings" panose="05000000000000000000" pitchFamily="2" charset="2"/>
              <a:buChar char="q"/>
              <a:defRPr/>
            </a:pPr>
            <a:endParaRPr lang="en-US" sz="1400" dirty="0"/>
          </a:p>
          <a:p>
            <a:pPr marL="285750" indent="-285750">
              <a:buClr>
                <a:srgbClr val="00B0F0"/>
              </a:buClr>
              <a:buFont typeface="Wingdings" panose="05000000000000000000" pitchFamily="2" charset="2"/>
              <a:buChar char="q"/>
              <a:defRPr/>
            </a:pPr>
            <a:r>
              <a:rPr lang="en-US" sz="1400" dirty="0"/>
              <a:t>ExCom Members and General Members receive preferential treatment at </a:t>
            </a:r>
            <a:r>
              <a:rPr lang="en-US" sz="1400" dirty="0" smtClean="0"/>
              <a:t>US </a:t>
            </a:r>
            <a:r>
              <a:rPr lang="en-US" sz="1400" dirty="0" err="1" smtClean="0"/>
              <a:t>HypA</a:t>
            </a:r>
            <a:r>
              <a:rPr lang="en-US" sz="1400" dirty="0" smtClean="0"/>
              <a:t> </a:t>
            </a:r>
            <a:r>
              <a:rPr lang="en-US" sz="1400" dirty="0"/>
              <a:t>events</a:t>
            </a:r>
          </a:p>
          <a:p>
            <a:pPr marL="742950" lvl="1" indent="-285750">
              <a:buClr>
                <a:schemeClr val="tx1"/>
              </a:buClr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sz="1200" dirty="0"/>
              <a:t>No charges for exhibits</a:t>
            </a:r>
          </a:p>
          <a:p>
            <a:pPr marL="285750" indent="-285750">
              <a:buClr>
                <a:srgbClr val="00B0F0"/>
              </a:buClr>
              <a:buFont typeface="Wingdings" panose="05000000000000000000" pitchFamily="2" charset="2"/>
              <a:buChar char="q"/>
              <a:defRPr/>
            </a:pPr>
            <a:endParaRPr lang="en-US" sz="1400" dirty="0"/>
          </a:p>
          <a:p>
            <a:pPr marL="285750" indent="-285750">
              <a:buClr>
                <a:srgbClr val="00B0F0"/>
              </a:buClr>
              <a:buFont typeface="Wingdings" panose="05000000000000000000" pitchFamily="2" charset="2"/>
              <a:buChar char="q"/>
              <a:defRPr/>
            </a:pPr>
            <a:r>
              <a:rPr lang="en-US" sz="1400" dirty="0"/>
              <a:t>Associate Members – Organization Members and/or Individual members paying annual dues of ~ $200</a:t>
            </a:r>
          </a:p>
          <a:p>
            <a:pPr marL="742950" lvl="1" indent="-285750">
              <a:buClr>
                <a:schemeClr val="tx1"/>
              </a:buClr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sz="1200" dirty="0"/>
              <a:t>Associate Members will have at least 1 representative on the ExCom, with a goal of comprising 10%-15% of the ExCom membership</a:t>
            </a:r>
          </a:p>
          <a:p>
            <a:pPr marL="285750" indent="-285750">
              <a:buClr>
                <a:srgbClr val="00B0F0"/>
              </a:buClr>
              <a:buFont typeface="Wingdings" panose="05000000000000000000" pitchFamily="2" charset="2"/>
              <a:buChar char="q"/>
              <a:defRPr/>
            </a:pPr>
            <a:endParaRPr lang="en-US" sz="1400" dirty="0"/>
          </a:p>
          <a:p>
            <a:pPr marL="285750" indent="-285750">
              <a:buClr>
                <a:srgbClr val="00B0F0"/>
              </a:buClr>
              <a:buFont typeface="Wingdings" panose="05000000000000000000" pitchFamily="2" charset="2"/>
              <a:buChar char="q"/>
              <a:defRPr/>
            </a:pPr>
            <a:r>
              <a:rPr lang="en-US" sz="1400" dirty="0"/>
              <a:t>All Members receive free admission to all </a:t>
            </a:r>
            <a:r>
              <a:rPr lang="en-US" sz="1400" dirty="0" smtClean="0"/>
              <a:t>US </a:t>
            </a:r>
            <a:r>
              <a:rPr lang="en-US" sz="1400" dirty="0" err="1" smtClean="0"/>
              <a:t>HypA</a:t>
            </a:r>
            <a:r>
              <a:rPr lang="en-US" sz="1400" dirty="0" smtClean="0"/>
              <a:t> </a:t>
            </a:r>
            <a:r>
              <a:rPr lang="en-US" sz="1400" dirty="0"/>
              <a:t>events</a:t>
            </a:r>
          </a:p>
          <a:p>
            <a:pPr marL="285750" indent="-285750">
              <a:buClr>
                <a:srgbClr val="00B0F0"/>
              </a:buClr>
              <a:buFont typeface="Wingdings" panose="05000000000000000000" pitchFamily="2" charset="2"/>
              <a:buChar char="q"/>
              <a:defRPr/>
            </a:pPr>
            <a:endParaRPr lang="en-US" sz="1400" dirty="0"/>
          </a:p>
          <a:p>
            <a:pPr marL="285750" indent="-285750">
              <a:buClr>
                <a:srgbClr val="00B0F0"/>
              </a:buClr>
              <a:buFont typeface="Wingdings" panose="05000000000000000000" pitchFamily="2" charset="2"/>
              <a:buChar char="q"/>
              <a:defRPr/>
            </a:pPr>
            <a:r>
              <a:rPr lang="en-US" sz="1400" dirty="0"/>
              <a:t>All </a:t>
            </a:r>
            <a:r>
              <a:rPr lang="en-US" sz="1400" dirty="0" smtClean="0"/>
              <a:t>US </a:t>
            </a:r>
            <a:r>
              <a:rPr lang="en-US" sz="1400" dirty="0" err="1" smtClean="0"/>
              <a:t>HypA</a:t>
            </a:r>
            <a:r>
              <a:rPr lang="en-US" sz="1400" dirty="0" smtClean="0"/>
              <a:t> </a:t>
            </a:r>
            <a:r>
              <a:rPr lang="en-US" sz="1400" dirty="0"/>
              <a:t>meeting and event expenses – room, food &amp; beverage charges, meeting support, </a:t>
            </a:r>
            <a:r>
              <a:rPr lang="en-US" sz="1400" dirty="0" err="1"/>
              <a:t>etc</a:t>
            </a:r>
            <a:r>
              <a:rPr lang="en-US" sz="1400" dirty="0"/>
              <a:t> – will be paid thru Members dues, and, for public meetings, thru nominal admission charges</a:t>
            </a:r>
          </a:p>
          <a:p>
            <a:pPr marL="742950" lvl="1" indent="-285750">
              <a:buClr>
                <a:schemeClr val="tx1"/>
              </a:buClr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sz="1200" dirty="0"/>
              <a:t>No additional levies on Members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Times New Roman" pitchFamily="18" charset="0"/>
              </a:rPr>
              <a:t>McKinney Associates </a:t>
            </a:r>
            <a:r>
              <a:rPr lang="en-US" altLang="en-US" sz="1200" i="0" smtClean="0">
                <a:latin typeface="Wingdings" pitchFamily="2" charset="2"/>
              </a:rPr>
              <a:t>l</a:t>
            </a:r>
            <a:r>
              <a:rPr lang="en-US" altLang="en-US" sz="1200" smtClean="0">
                <a:latin typeface="Times New Roman" pitchFamily="18" charset="0"/>
              </a:rPr>
              <a:t> Aerospace &amp; Defense </a:t>
            </a:r>
            <a:r>
              <a:rPr lang="en-US" altLang="en-US" sz="1200" i="0" smtClean="0">
                <a:latin typeface="Wingdings" pitchFamily="2" charset="2"/>
              </a:rPr>
              <a:t>l</a:t>
            </a:r>
            <a:r>
              <a:rPr lang="en-US" altLang="en-US" sz="1200" smtClean="0">
                <a:latin typeface="Times New Roman" pitchFamily="18" charset="0"/>
              </a:rPr>
              <a:t> Systems Analyses &amp; Optimization </a:t>
            </a:r>
            <a:r>
              <a:rPr lang="en-US" altLang="en-US" sz="1200" i="0" smtClean="0">
                <a:latin typeface="Wingdings" pitchFamily="2" charset="2"/>
              </a:rPr>
              <a:t>l</a:t>
            </a:r>
            <a:r>
              <a:rPr lang="en-US" altLang="en-US" sz="1200" i="0" smtClean="0">
                <a:latin typeface="Times New Roman" pitchFamily="18" charset="0"/>
              </a:rPr>
              <a:t> </a:t>
            </a:r>
            <a:r>
              <a:rPr lang="en-US" altLang="en-US" sz="1200" smtClean="0">
                <a:latin typeface="Times New Roman" pitchFamily="18" charset="0"/>
              </a:rPr>
              <a:t>Government Affairs &amp; Public Policy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Times New Roman" pitchFamily="18" charset="0"/>
              </a:rPr>
              <a:t>St. Louis, Missouri</a:t>
            </a:r>
            <a:r>
              <a:rPr lang="en-US" altLang="en-US" sz="1200" i="0" smtClean="0">
                <a:latin typeface="Times New Roman" pitchFamily="18" charset="0"/>
              </a:rPr>
              <a:t> </a:t>
            </a:r>
            <a:r>
              <a:rPr lang="en-US" altLang="en-US" sz="1200" i="0" smtClean="0">
                <a:latin typeface="Wingdings" pitchFamily="2" charset="2"/>
              </a:rPr>
              <a:t>l</a:t>
            </a:r>
            <a:r>
              <a:rPr lang="en-US" altLang="en-US" sz="1200" i="0" smtClean="0">
                <a:latin typeface="Times New Roman" pitchFamily="18" charset="0"/>
              </a:rPr>
              <a:t> </a:t>
            </a:r>
            <a:r>
              <a:rPr lang="en-US" altLang="en-US" sz="1200" smtClean="0">
                <a:latin typeface="Times New Roman" pitchFamily="18" charset="0"/>
              </a:rPr>
              <a:t>Tel: (314) 514-1352</a:t>
            </a:r>
            <a:r>
              <a:rPr lang="en-US" altLang="en-US" sz="1200" i="0" smtClean="0">
                <a:latin typeface="Times New Roman" pitchFamily="18" charset="0"/>
              </a:rPr>
              <a:t> </a:t>
            </a:r>
            <a:r>
              <a:rPr lang="en-US" altLang="en-US" sz="1200" i="0" smtClean="0">
                <a:latin typeface="Wingdings" pitchFamily="2" charset="2"/>
              </a:rPr>
              <a:t>l</a:t>
            </a:r>
            <a:r>
              <a:rPr lang="en-US" altLang="en-US" sz="1200" i="0" smtClean="0">
                <a:latin typeface="Times New Roman" pitchFamily="18" charset="0"/>
              </a:rPr>
              <a:t> </a:t>
            </a:r>
            <a:r>
              <a:rPr lang="en-US" altLang="en-US" sz="1200" smtClean="0">
                <a:latin typeface="Times New Roman" pitchFamily="18" charset="0"/>
              </a:rPr>
              <a:t>E-mail: leonmck@mckinneyassociates.com</a:t>
            </a:r>
          </a:p>
        </p:txBody>
      </p:sp>
      <p:sp>
        <p:nvSpPr>
          <p:cNvPr id="17411" name="Rectangle 2"/>
          <p:cNvSpPr>
            <a:spLocks noChangeArrowheads="1"/>
          </p:cNvSpPr>
          <p:nvPr/>
        </p:nvSpPr>
        <p:spPr bwMode="auto">
          <a:xfrm>
            <a:off x="2136775" y="528638"/>
            <a:ext cx="66294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sz="2400" b="1" dirty="0" smtClean="0">
                <a:solidFill>
                  <a:srgbClr val="000000"/>
                </a:solidFill>
              </a:rPr>
              <a:t>US </a:t>
            </a:r>
            <a:r>
              <a:rPr kumimoji="0" lang="en-US" altLang="en-US" sz="2400" b="1" dirty="0" err="1" smtClean="0">
                <a:solidFill>
                  <a:srgbClr val="000000"/>
                </a:solidFill>
              </a:rPr>
              <a:t>HypA</a:t>
            </a:r>
            <a:r>
              <a:rPr kumimoji="0" lang="en-US" altLang="en-US" sz="2400" b="1" dirty="0" smtClean="0">
                <a:solidFill>
                  <a:srgbClr val="000000"/>
                </a:solidFill>
              </a:rPr>
              <a:t> </a:t>
            </a:r>
            <a:r>
              <a:rPr kumimoji="0" lang="en-US" altLang="en-US" sz="2400" b="1" dirty="0">
                <a:solidFill>
                  <a:srgbClr val="000000"/>
                </a:solidFill>
              </a:rPr>
              <a:t>Call-Out Meetings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79614" y="1212851"/>
            <a:ext cx="8694965" cy="2910114"/>
          </a:xfrm>
          <a:prstGeom prst="rect">
            <a:avLst/>
          </a:prstGeom>
        </p:spPr>
        <p:txBody>
          <a:bodyPr/>
          <a:lstStyle/>
          <a:p>
            <a:pPr marL="342900" indent="-342900">
              <a:buClr>
                <a:srgbClr val="0070C0"/>
              </a:buClr>
              <a:buFont typeface="Wingdings" panose="05000000000000000000" pitchFamily="2" charset="2"/>
              <a:buChar char="q"/>
              <a:defRPr/>
            </a:pPr>
            <a:r>
              <a:rPr lang="en-US" sz="1400" dirty="0"/>
              <a:t>Currently planning on holding two Call-Out Meetings</a:t>
            </a:r>
          </a:p>
          <a:p>
            <a:pPr>
              <a:buClr>
                <a:srgbClr val="0070C0"/>
              </a:buClr>
              <a:defRPr/>
            </a:pPr>
            <a:endParaRPr lang="en-US" sz="1400" dirty="0" smtClean="0"/>
          </a:p>
          <a:p>
            <a:pPr>
              <a:buClr>
                <a:srgbClr val="0070C0"/>
              </a:buClr>
              <a:defRPr/>
            </a:pPr>
            <a:r>
              <a:rPr lang="en-US" sz="1600" b="1" dirty="0" smtClean="0"/>
              <a:t>ORIGINALLY:</a:t>
            </a:r>
          </a:p>
          <a:p>
            <a:pPr marL="342900" indent="-342900">
              <a:buClr>
                <a:srgbClr val="FF0000"/>
              </a:buClr>
              <a:buFont typeface="+mj-lt"/>
              <a:buAutoNum type="arabicParenR"/>
              <a:defRPr/>
            </a:pPr>
            <a:r>
              <a:rPr lang="en-US" sz="1400" dirty="0" smtClean="0"/>
              <a:t>First Meeting - During </a:t>
            </a:r>
            <a:r>
              <a:rPr lang="en-US" sz="1400" dirty="0"/>
              <a:t>the AIAA Space </a:t>
            </a:r>
            <a:r>
              <a:rPr lang="en-US" sz="1400" dirty="0" smtClean="0"/>
              <a:t>Forum</a:t>
            </a:r>
            <a:r>
              <a:rPr lang="en-US" sz="1400" dirty="0" smtClean="0">
                <a:solidFill>
                  <a:srgbClr val="FF0000"/>
                </a:solidFill>
              </a:rPr>
              <a:t>                                                                                                                      </a:t>
            </a:r>
            <a:r>
              <a:rPr lang="en-US" sz="1400" b="1" dirty="0" smtClean="0">
                <a:solidFill>
                  <a:srgbClr val="FF0000"/>
                </a:solidFill>
              </a:rPr>
              <a:t>[ CANCELLED DUE TO HURRICANE IRMA ]</a:t>
            </a:r>
            <a:endParaRPr lang="en-US" sz="1400" b="1" dirty="0">
              <a:solidFill>
                <a:srgbClr val="FF0000"/>
              </a:solidFill>
            </a:endParaRPr>
          </a:p>
          <a:p>
            <a:pPr marL="742950" lvl="1" indent="-285750">
              <a:buClr>
                <a:schemeClr val="tx1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en-US" sz="1400" dirty="0"/>
              <a:t>Hyatt-Regency Orlando, Florida, Tuesday September 12 - Thursday September 14</a:t>
            </a:r>
          </a:p>
          <a:p>
            <a:pPr marL="742950" lvl="1" indent="-285750">
              <a:buClr>
                <a:schemeClr val="tx1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en-US" sz="1400" dirty="0"/>
              <a:t>Day / time / place TBD, but best bets would either during the lunch breaks or during the evenings</a:t>
            </a:r>
          </a:p>
          <a:p>
            <a:pPr lvl="1">
              <a:buClr>
                <a:schemeClr val="tx1"/>
              </a:buClr>
              <a:buSzPct val="150000"/>
              <a:defRPr/>
            </a:pPr>
            <a:endParaRPr lang="en-US" sz="1400" dirty="0"/>
          </a:p>
          <a:p>
            <a:pPr marL="342900" indent="-342900">
              <a:buClr>
                <a:srgbClr val="FF0000"/>
              </a:buClr>
              <a:buFont typeface="+mj-lt"/>
              <a:buAutoNum type="arabicParenR"/>
              <a:defRPr/>
            </a:pPr>
            <a:r>
              <a:rPr lang="en-US" sz="1400" dirty="0" smtClean="0"/>
              <a:t>Second Meeting - In </a:t>
            </a:r>
            <a:r>
              <a:rPr lang="en-US" sz="1400" dirty="0"/>
              <a:t>conjunction with AIAA / AIA Congressional Briefing on Aerospace R&amp;D </a:t>
            </a:r>
            <a:r>
              <a:rPr lang="en-US" sz="1400" dirty="0" smtClean="0"/>
              <a:t>Investments                              </a:t>
            </a:r>
            <a:r>
              <a:rPr lang="en-US" sz="1400" b="1" dirty="0" smtClean="0">
                <a:solidFill>
                  <a:srgbClr val="FF0000"/>
                </a:solidFill>
              </a:rPr>
              <a:t>[ COULDN’T LINE UP VENUE THAT WEEK ]</a:t>
            </a:r>
            <a:endParaRPr lang="en-US" sz="1400" b="1" dirty="0">
              <a:solidFill>
                <a:srgbClr val="FF0000"/>
              </a:solidFill>
            </a:endParaRPr>
          </a:p>
          <a:p>
            <a:pPr marL="742950" lvl="1" indent="-285750">
              <a:buClr>
                <a:schemeClr val="tx1"/>
              </a:buClr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sz="1400" dirty="0"/>
              <a:t>Rayburn House Office Building, Washington DC, September 26</a:t>
            </a:r>
          </a:p>
          <a:p>
            <a:pPr marL="742950" lvl="1" indent="-285750">
              <a:buClr>
                <a:schemeClr val="tx1"/>
              </a:buClr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sz="1400" dirty="0"/>
              <a:t>Call-Out Meeting could be held on September 26 before or after the AIAA / AIA event, or the next day, September </a:t>
            </a:r>
            <a:r>
              <a:rPr lang="en-US" sz="1400" dirty="0" smtClean="0"/>
              <a:t>27</a:t>
            </a:r>
            <a:endParaRPr lang="en-US" sz="14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22262" y="4200981"/>
            <a:ext cx="8499475" cy="1709962"/>
          </a:xfrm>
          <a:prstGeom prst="rect">
            <a:avLst/>
          </a:prstGeom>
        </p:spPr>
        <p:txBody>
          <a:bodyPr/>
          <a:lstStyle/>
          <a:p>
            <a:pPr>
              <a:buClr>
                <a:srgbClr val="0070C0"/>
              </a:buClr>
              <a:defRPr/>
            </a:pPr>
            <a:r>
              <a:rPr lang="en-US" sz="1600" b="1" dirty="0" smtClean="0"/>
              <a:t>NOW:</a:t>
            </a:r>
            <a:endParaRPr lang="en-US" sz="1600" b="1" dirty="0"/>
          </a:p>
          <a:p>
            <a:pPr marL="342900" indent="-342900">
              <a:buClr>
                <a:srgbClr val="FF0000"/>
              </a:buClr>
              <a:buFont typeface="+mj-lt"/>
              <a:buAutoNum type="arabicParenR"/>
              <a:defRPr/>
            </a:pPr>
            <a:r>
              <a:rPr lang="en-US" sz="1400" dirty="0" smtClean="0"/>
              <a:t>First Meeting - Nearly completion of obtaining Senate Office Building room assignment</a:t>
            </a:r>
            <a:endParaRPr lang="en-US" sz="1400" b="1" dirty="0">
              <a:solidFill>
                <a:srgbClr val="FF0000"/>
              </a:solidFill>
            </a:endParaRPr>
          </a:p>
          <a:p>
            <a:pPr marL="742950" lvl="1" indent="-285750">
              <a:buClr>
                <a:schemeClr val="tx1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en-US" sz="1400" dirty="0" smtClean="0"/>
              <a:t>Dirksen, Hart or Russell Senate Office Building</a:t>
            </a:r>
            <a:endParaRPr lang="en-US" sz="1400" dirty="0"/>
          </a:p>
          <a:p>
            <a:pPr marL="742950" lvl="1" indent="-285750">
              <a:buClr>
                <a:schemeClr val="tx1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en-US" sz="1400" dirty="0" smtClean="0"/>
              <a:t>First 2 weeks in October / Tue, Wed, or Thu / 0800-1100 Breakfast Meeting</a:t>
            </a:r>
            <a:endParaRPr lang="en-US" sz="1400" dirty="0"/>
          </a:p>
          <a:p>
            <a:pPr lvl="1">
              <a:buClr>
                <a:schemeClr val="tx1"/>
              </a:buClr>
              <a:buSzPct val="150000"/>
              <a:defRPr/>
            </a:pPr>
            <a:endParaRPr lang="en-US" sz="1400" dirty="0"/>
          </a:p>
          <a:p>
            <a:pPr marL="342900" indent="-342900">
              <a:buClr>
                <a:srgbClr val="FF0000"/>
              </a:buClr>
              <a:buFont typeface="+mj-lt"/>
              <a:buAutoNum type="arabicParenR"/>
              <a:defRPr/>
            </a:pPr>
            <a:r>
              <a:rPr lang="en-US" sz="1400" dirty="0" smtClean="0"/>
              <a:t>Second Meeting - Approximately 1 month later in mid-November, Wash DC, Crystal City, or Rosslyn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Times New Roman" pitchFamily="18" charset="0"/>
              </a:rPr>
              <a:t>McKinney Associates </a:t>
            </a:r>
            <a:r>
              <a:rPr lang="en-US" altLang="en-US" sz="1200" i="0" smtClean="0">
                <a:latin typeface="Wingdings" pitchFamily="2" charset="2"/>
              </a:rPr>
              <a:t>l</a:t>
            </a:r>
            <a:r>
              <a:rPr lang="en-US" altLang="en-US" sz="1200" smtClean="0">
                <a:latin typeface="Times New Roman" pitchFamily="18" charset="0"/>
              </a:rPr>
              <a:t> Aerospace &amp; Defense </a:t>
            </a:r>
            <a:r>
              <a:rPr lang="en-US" altLang="en-US" sz="1200" i="0" smtClean="0">
                <a:latin typeface="Wingdings" pitchFamily="2" charset="2"/>
              </a:rPr>
              <a:t>l</a:t>
            </a:r>
            <a:r>
              <a:rPr lang="en-US" altLang="en-US" sz="1200" smtClean="0">
                <a:latin typeface="Times New Roman" pitchFamily="18" charset="0"/>
              </a:rPr>
              <a:t> Systems Analyses &amp; Optimization </a:t>
            </a:r>
            <a:r>
              <a:rPr lang="en-US" altLang="en-US" sz="1200" i="0" smtClean="0">
                <a:latin typeface="Wingdings" pitchFamily="2" charset="2"/>
              </a:rPr>
              <a:t>l</a:t>
            </a:r>
            <a:r>
              <a:rPr lang="en-US" altLang="en-US" sz="1200" i="0" smtClean="0">
                <a:latin typeface="Times New Roman" pitchFamily="18" charset="0"/>
              </a:rPr>
              <a:t> </a:t>
            </a:r>
            <a:r>
              <a:rPr lang="en-US" altLang="en-US" sz="1200" smtClean="0">
                <a:latin typeface="Times New Roman" pitchFamily="18" charset="0"/>
              </a:rPr>
              <a:t>Government Affairs &amp; Public Policy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Times New Roman" pitchFamily="18" charset="0"/>
              </a:rPr>
              <a:t>St. Louis, Missouri</a:t>
            </a:r>
            <a:r>
              <a:rPr lang="en-US" altLang="en-US" sz="1200" i="0" smtClean="0">
                <a:latin typeface="Times New Roman" pitchFamily="18" charset="0"/>
              </a:rPr>
              <a:t> </a:t>
            </a:r>
            <a:r>
              <a:rPr lang="en-US" altLang="en-US" sz="1200" i="0" smtClean="0">
                <a:latin typeface="Wingdings" pitchFamily="2" charset="2"/>
              </a:rPr>
              <a:t>l</a:t>
            </a:r>
            <a:r>
              <a:rPr lang="en-US" altLang="en-US" sz="1200" i="0" smtClean="0">
                <a:latin typeface="Times New Roman" pitchFamily="18" charset="0"/>
              </a:rPr>
              <a:t> </a:t>
            </a:r>
            <a:r>
              <a:rPr lang="en-US" altLang="en-US" sz="1200" smtClean="0">
                <a:latin typeface="Times New Roman" pitchFamily="18" charset="0"/>
              </a:rPr>
              <a:t>Tel: (314) 514-1352</a:t>
            </a:r>
            <a:r>
              <a:rPr lang="en-US" altLang="en-US" sz="1200" i="0" smtClean="0">
                <a:latin typeface="Times New Roman" pitchFamily="18" charset="0"/>
              </a:rPr>
              <a:t> </a:t>
            </a:r>
            <a:r>
              <a:rPr lang="en-US" altLang="en-US" sz="1200" i="0" smtClean="0">
                <a:latin typeface="Wingdings" pitchFamily="2" charset="2"/>
              </a:rPr>
              <a:t>l</a:t>
            </a:r>
            <a:r>
              <a:rPr lang="en-US" altLang="en-US" sz="1200" i="0" smtClean="0">
                <a:latin typeface="Times New Roman" pitchFamily="18" charset="0"/>
              </a:rPr>
              <a:t> </a:t>
            </a:r>
            <a:r>
              <a:rPr lang="en-US" altLang="en-US" sz="1200" smtClean="0">
                <a:latin typeface="Times New Roman" pitchFamily="18" charset="0"/>
              </a:rPr>
              <a:t>E-mail: leonmck@mckinneyassociates.com</a:t>
            </a:r>
          </a:p>
        </p:txBody>
      </p:sp>
      <p:sp>
        <p:nvSpPr>
          <p:cNvPr id="18435" name="Rectangle 2"/>
          <p:cNvSpPr>
            <a:spLocks noChangeArrowheads="1"/>
          </p:cNvSpPr>
          <p:nvPr/>
        </p:nvSpPr>
        <p:spPr bwMode="auto">
          <a:xfrm>
            <a:off x="2136775" y="528638"/>
            <a:ext cx="66294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kumimoji="0" lang="en-US" altLang="en-US" sz="2400" b="1" dirty="0" smtClean="0">
                <a:solidFill>
                  <a:srgbClr val="000000"/>
                </a:solidFill>
              </a:rPr>
              <a:t>US </a:t>
            </a:r>
            <a:r>
              <a:rPr kumimoji="0" lang="en-US" altLang="en-US" sz="2400" b="1" dirty="0" err="1" smtClean="0">
                <a:solidFill>
                  <a:srgbClr val="000000"/>
                </a:solidFill>
              </a:rPr>
              <a:t>HypA</a:t>
            </a:r>
            <a:r>
              <a:rPr kumimoji="0" lang="en-US" altLang="en-US" sz="2400" b="1" dirty="0" smtClean="0">
                <a:solidFill>
                  <a:srgbClr val="000000"/>
                </a:solidFill>
              </a:rPr>
              <a:t> </a:t>
            </a:r>
            <a:r>
              <a:rPr kumimoji="0" lang="en-US" altLang="en-US" sz="2400" b="1" dirty="0">
                <a:solidFill>
                  <a:srgbClr val="000000"/>
                </a:solidFill>
              </a:rPr>
              <a:t>Notional Way Forward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85750" y="1212850"/>
            <a:ext cx="8480425" cy="5114925"/>
          </a:xfrm>
          <a:prstGeom prst="rect">
            <a:avLst/>
          </a:prstGeom>
        </p:spPr>
        <p:txBody>
          <a:bodyPr/>
          <a:lstStyle/>
          <a:p>
            <a:pPr marL="342900" indent="-342900">
              <a:buClr>
                <a:srgbClr val="FF0000"/>
              </a:buClr>
              <a:buFont typeface="+mj-lt"/>
              <a:buAutoNum type="arabicParenR"/>
              <a:defRPr/>
            </a:pPr>
            <a:r>
              <a:rPr lang="en-US" sz="1600" dirty="0"/>
              <a:t>Hold </a:t>
            </a:r>
            <a:r>
              <a:rPr lang="en-US" sz="1600" dirty="0" smtClean="0"/>
              <a:t>First &amp; Second Call-Out </a:t>
            </a:r>
            <a:r>
              <a:rPr lang="en-US" sz="1600" dirty="0"/>
              <a:t>Meetings</a:t>
            </a:r>
          </a:p>
          <a:p>
            <a:pPr marL="342900" indent="-342900">
              <a:buClr>
                <a:srgbClr val="FF0000"/>
              </a:buClr>
              <a:buFont typeface="+mj-lt"/>
              <a:buAutoNum type="arabicParenR"/>
              <a:defRPr/>
            </a:pPr>
            <a:endParaRPr lang="en-US" sz="1600" dirty="0"/>
          </a:p>
          <a:p>
            <a:pPr marL="342900" indent="-342900">
              <a:buClr>
                <a:srgbClr val="FF0000"/>
              </a:buClr>
              <a:buFont typeface="+mj-lt"/>
              <a:buAutoNum type="arabicParenR"/>
              <a:defRPr/>
            </a:pPr>
            <a:r>
              <a:rPr lang="en-US" sz="1600" dirty="0"/>
              <a:t>ExCom, General, </a:t>
            </a:r>
            <a:r>
              <a:rPr lang="en-US" sz="1600" dirty="0" smtClean="0"/>
              <a:t>Associate </a:t>
            </a:r>
            <a:r>
              <a:rPr lang="en-US" sz="1600" dirty="0"/>
              <a:t>Membership sign-ups before, during, and after Call-Outs</a:t>
            </a:r>
          </a:p>
          <a:p>
            <a:pPr marL="342900" indent="-342900">
              <a:buClr>
                <a:srgbClr val="FF0000"/>
              </a:buClr>
              <a:buFont typeface="+mj-lt"/>
              <a:buAutoNum type="arabicParenR"/>
              <a:defRPr/>
            </a:pPr>
            <a:endParaRPr lang="en-US" sz="1600" dirty="0"/>
          </a:p>
          <a:p>
            <a:pPr marL="342900" lvl="1" indent="-342900">
              <a:buClr>
                <a:srgbClr val="FF0000"/>
              </a:buClr>
              <a:buFont typeface="+mj-lt"/>
              <a:buAutoNum type="arabicParenR" startAt="3"/>
              <a:defRPr/>
            </a:pPr>
            <a:r>
              <a:rPr lang="en-US" sz="1600" dirty="0" smtClean="0"/>
              <a:t>First </a:t>
            </a:r>
            <a:r>
              <a:rPr lang="en-US" sz="1600" dirty="0"/>
              <a:t>General Meeting during AIAA Science &amp; Technology Forum &amp; </a:t>
            </a:r>
            <a:r>
              <a:rPr lang="en-US" sz="1600" dirty="0" smtClean="0"/>
              <a:t>Exposition</a:t>
            </a:r>
            <a:endParaRPr lang="en-US" sz="1400" dirty="0"/>
          </a:p>
          <a:p>
            <a:pPr marL="742950" lvl="1" indent="-285750">
              <a:buClr>
                <a:schemeClr val="tx1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en-US" sz="1400" dirty="0" smtClean="0"/>
              <a:t>Gaylord </a:t>
            </a:r>
            <a:r>
              <a:rPr lang="en-US" sz="1400" dirty="0"/>
              <a:t>Palms, Kissimmee, Florida, January 8 – 12, </a:t>
            </a:r>
            <a:r>
              <a:rPr lang="en-US" sz="1400" dirty="0" smtClean="0"/>
              <a:t>2018</a:t>
            </a:r>
          </a:p>
          <a:p>
            <a:pPr marL="742950" lvl="1" indent="-285750">
              <a:buClr>
                <a:schemeClr val="tx1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en-US" sz="1400" dirty="0" smtClean="0"/>
              <a:t>Discuss </a:t>
            </a:r>
            <a:r>
              <a:rPr lang="en-US" sz="1400" dirty="0"/>
              <a:t>goals and operations of the </a:t>
            </a:r>
            <a:r>
              <a:rPr lang="en-US" sz="1400" dirty="0" smtClean="0"/>
              <a:t>US </a:t>
            </a:r>
            <a:r>
              <a:rPr lang="en-US" sz="1400" dirty="0" err="1" smtClean="0"/>
              <a:t>HypA</a:t>
            </a:r>
            <a:endParaRPr lang="en-US" sz="1400" dirty="0"/>
          </a:p>
          <a:p>
            <a:pPr marL="742950" lvl="1" indent="-285750">
              <a:buClr>
                <a:schemeClr val="tx1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en-US" sz="1400" dirty="0"/>
              <a:t>Begin developing </a:t>
            </a:r>
            <a:r>
              <a:rPr lang="en-US" sz="1400" dirty="0" smtClean="0"/>
              <a:t>US </a:t>
            </a:r>
            <a:r>
              <a:rPr lang="en-US" sz="1400" dirty="0" err="1" smtClean="0"/>
              <a:t>HypA</a:t>
            </a:r>
            <a:r>
              <a:rPr lang="en-US" sz="1400" dirty="0" smtClean="0"/>
              <a:t> </a:t>
            </a:r>
            <a:r>
              <a:rPr lang="en-US" sz="1400" dirty="0"/>
              <a:t>Charter &amp; Mission Statement (US HIT Point-of-Departure)</a:t>
            </a:r>
          </a:p>
          <a:p>
            <a:pPr marL="742950" lvl="1" indent="-285750">
              <a:buClr>
                <a:schemeClr val="tx1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en-US" sz="1400" dirty="0"/>
              <a:t>Discuss ExCom membership and General Members &amp; Associate Members electing representatives to the ExCom</a:t>
            </a:r>
          </a:p>
          <a:p>
            <a:pPr marL="742950" lvl="1" indent="-285750">
              <a:buClr>
                <a:schemeClr val="tx1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en-US" sz="1400" dirty="0"/>
              <a:t>Discuss 2018 goals, strategies, schedules &amp; plans for meetings </a:t>
            </a:r>
            <a:r>
              <a:rPr lang="en-US" sz="1400" dirty="0" smtClean="0"/>
              <a:t>and </a:t>
            </a:r>
            <a:r>
              <a:rPr lang="en-US" sz="1400" dirty="0"/>
              <a:t>1</a:t>
            </a:r>
            <a:r>
              <a:rPr lang="en-US" sz="1400" baseline="30000" dirty="0"/>
              <a:t>st</a:t>
            </a:r>
            <a:r>
              <a:rPr lang="en-US" sz="1400" dirty="0"/>
              <a:t> Annual </a:t>
            </a:r>
            <a:r>
              <a:rPr lang="en-US" sz="1400" dirty="0" smtClean="0"/>
              <a:t>US </a:t>
            </a:r>
            <a:r>
              <a:rPr lang="en-US" sz="1400" dirty="0" err="1" smtClean="0"/>
              <a:t>HypA</a:t>
            </a:r>
            <a:r>
              <a:rPr lang="en-US" sz="1400" dirty="0" smtClean="0"/>
              <a:t> </a:t>
            </a:r>
            <a:r>
              <a:rPr lang="en-US" sz="1400" dirty="0"/>
              <a:t>Forum</a:t>
            </a:r>
          </a:p>
          <a:p>
            <a:pPr lvl="1">
              <a:buClr>
                <a:schemeClr val="tx1"/>
              </a:buClr>
              <a:buSzPct val="150000"/>
              <a:defRPr/>
            </a:pPr>
            <a:endParaRPr lang="en-US" sz="1600" dirty="0"/>
          </a:p>
          <a:p>
            <a:pPr marL="342900" indent="-342900">
              <a:buClr>
                <a:srgbClr val="FF0000"/>
              </a:buClr>
              <a:buFont typeface="+mj-lt"/>
              <a:buAutoNum type="arabicParenR" startAt="4"/>
              <a:defRPr/>
            </a:pPr>
            <a:r>
              <a:rPr lang="en-US" sz="1600" dirty="0"/>
              <a:t>General Members &amp; Associate Members elect ExCom representatives afterwards</a:t>
            </a:r>
          </a:p>
          <a:p>
            <a:pPr marL="342900" indent="-342900">
              <a:buClr>
                <a:srgbClr val="FF0000"/>
              </a:buClr>
              <a:buFont typeface="+mj-lt"/>
              <a:buAutoNum type="arabicParenR" startAt="4"/>
              <a:defRPr/>
            </a:pPr>
            <a:endParaRPr lang="en-US" sz="1600" dirty="0"/>
          </a:p>
          <a:p>
            <a:pPr marL="342900" indent="-342900">
              <a:buClr>
                <a:srgbClr val="FF0000"/>
              </a:buClr>
              <a:buFont typeface="+mj-lt"/>
              <a:buAutoNum type="arabicParenR" startAt="4"/>
              <a:defRPr/>
            </a:pPr>
            <a:r>
              <a:rPr lang="en-US" sz="1600" dirty="0"/>
              <a:t>Second General Meeting </a:t>
            </a:r>
            <a:r>
              <a:rPr lang="en-US" sz="1600" dirty="0"/>
              <a:t> </a:t>
            </a:r>
            <a:r>
              <a:rPr lang="en-US" sz="1600" dirty="0" smtClean="0"/>
              <a:t>during early February</a:t>
            </a:r>
            <a:endParaRPr lang="en-US" sz="1600" dirty="0"/>
          </a:p>
          <a:p>
            <a:pPr marL="742950" lvl="1" indent="-285750">
              <a:buClr>
                <a:schemeClr val="tx1"/>
              </a:buClr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sz="1400" dirty="0" smtClean="0"/>
              <a:t>Probably Wash DC are, but other options are welcome</a:t>
            </a:r>
            <a:endParaRPr lang="en-US" sz="1400" dirty="0"/>
          </a:p>
          <a:p>
            <a:pPr marL="742950" lvl="1" indent="-285750">
              <a:buClr>
                <a:schemeClr val="tx1"/>
              </a:buClr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sz="1400" dirty="0"/>
              <a:t>1</a:t>
            </a:r>
            <a:r>
              <a:rPr lang="en-US" sz="1400" baseline="30000" dirty="0"/>
              <a:t>st</a:t>
            </a:r>
            <a:r>
              <a:rPr lang="en-US" sz="1400" dirty="0"/>
              <a:t> Meeting of ExCom</a:t>
            </a:r>
          </a:p>
          <a:p>
            <a:pPr marL="742950" lvl="1" indent="-285750">
              <a:buClr>
                <a:schemeClr val="tx1"/>
              </a:buClr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sz="1400" dirty="0"/>
              <a:t>ExCom ratifies </a:t>
            </a:r>
            <a:r>
              <a:rPr lang="en-US" sz="1400" dirty="0" smtClean="0"/>
              <a:t>US </a:t>
            </a:r>
            <a:r>
              <a:rPr lang="en-US" sz="1400" dirty="0" err="1" smtClean="0"/>
              <a:t>HypA</a:t>
            </a:r>
            <a:r>
              <a:rPr lang="en-US" sz="1400" dirty="0" smtClean="0"/>
              <a:t> </a:t>
            </a:r>
            <a:r>
              <a:rPr lang="en-US" sz="1400" dirty="0"/>
              <a:t>Charter &amp; Mission Statement</a:t>
            </a:r>
          </a:p>
          <a:p>
            <a:pPr marL="742950" lvl="1" indent="-285750">
              <a:buClr>
                <a:schemeClr val="tx1"/>
              </a:buClr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sz="1400" dirty="0"/>
              <a:t>Firm up 2018 goals, strategies, schedules &amp; plans for meetings &amp; 1</a:t>
            </a:r>
            <a:r>
              <a:rPr lang="en-US" sz="1400" baseline="30000" dirty="0"/>
              <a:t>st</a:t>
            </a:r>
            <a:r>
              <a:rPr lang="en-US" sz="1400" dirty="0"/>
              <a:t> Annual </a:t>
            </a:r>
            <a:r>
              <a:rPr lang="en-US" sz="1400" dirty="0" smtClean="0"/>
              <a:t>US </a:t>
            </a:r>
            <a:r>
              <a:rPr lang="en-US" sz="1400" dirty="0" err="1" smtClean="0"/>
              <a:t>HypA</a:t>
            </a:r>
            <a:r>
              <a:rPr lang="en-US" sz="1400" dirty="0" smtClean="0"/>
              <a:t> </a:t>
            </a:r>
            <a:r>
              <a:rPr lang="en-US" sz="1400" dirty="0"/>
              <a:t>Forum</a:t>
            </a:r>
            <a:endParaRPr lang="en-US" sz="1600" dirty="0"/>
          </a:p>
          <a:p>
            <a:pPr>
              <a:buClr>
                <a:srgbClr val="00B0F0"/>
              </a:buClr>
              <a:defRPr/>
            </a:pPr>
            <a:endParaRPr lang="en-US" sz="1600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INEDINNAVIGATOR" val="True"/>
  <p:tag name="HOTSPOTTYPE" val="DefinedInNavigator"/>
  <p:tag name="BRANCHTO" val="262"/>
</p:tagLst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4132</TotalTime>
  <Words>1108</Words>
  <Application>Microsoft Office PowerPoint</Application>
  <PresentationFormat>Overhead</PresentationFormat>
  <Paragraphs>99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Blank Presentation</vt:lpstr>
      <vt:lpstr>The US Hypersonics Association: A Rebirth of the  US Hypersonics Industry Team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McKinney Associates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Commercial &amp; Military Applications of Hypersonics</dc:title>
  <dc:creator>Leon McKinney</dc:creator>
  <cp:lastModifiedBy>Leon</cp:lastModifiedBy>
  <cp:revision>104</cp:revision>
  <cp:lastPrinted>1999-10-09T21:47:49Z</cp:lastPrinted>
  <dcterms:created xsi:type="dcterms:W3CDTF">1999-01-14T12:24:57Z</dcterms:created>
  <dcterms:modified xsi:type="dcterms:W3CDTF">2017-09-18T20:05:29Z</dcterms:modified>
</cp:coreProperties>
</file>